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0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2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4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6.jpg" ContentType="image/jpeg"/>
  <Override PartName="/ppt/tags/tag13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93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  <p:sldMasterId id="2147483688" r:id="rId4"/>
    <p:sldMasterId id="2147483700" r:id="rId5"/>
    <p:sldMasterId id="2147483712" r:id="rId6"/>
    <p:sldMasterId id="2147483724" r:id="rId7"/>
    <p:sldMasterId id="2147483730" r:id="rId8"/>
    <p:sldMasterId id="2147483749" r:id="rId9"/>
    <p:sldMasterId id="2147483761" r:id="rId10"/>
    <p:sldMasterId id="2147483800" r:id="rId11"/>
    <p:sldMasterId id="2147483806" r:id="rId12"/>
    <p:sldMasterId id="2147483812" r:id="rId13"/>
    <p:sldMasterId id="2147483818" r:id="rId14"/>
    <p:sldMasterId id="2147483824" r:id="rId15"/>
  </p:sldMasterIdLst>
  <p:notesMasterIdLst>
    <p:notesMasterId r:id="rId97"/>
  </p:notesMasterIdLst>
  <p:sldIdLst>
    <p:sldId id="257" r:id="rId16"/>
    <p:sldId id="1074" r:id="rId17"/>
    <p:sldId id="1075" r:id="rId18"/>
    <p:sldId id="1076" r:id="rId19"/>
    <p:sldId id="1084" r:id="rId20"/>
    <p:sldId id="379" r:id="rId21"/>
    <p:sldId id="380" r:id="rId22"/>
    <p:sldId id="320" r:id="rId23"/>
    <p:sldId id="1054" r:id="rId24"/>
    <p:sldId id="886" r:id="rId25"/>
    <p:sldId id="1045" r:id="rId26"/>
    <p:sldId id="1046" r:id="rId27"/>
    <p:sldId id="1077" r:id="rId28"/>
    <p:sldId id="835" r:id="rId29"/>
    <p:sldId id="1044" r:id="rId30"/>
    <p:sldId id="315" r:id="rId31"/>
    <p:sldId id="318" r:id="rId32"/>
    <p:sldId id="260" r:id="rId33"/>
    <p:sldId id="436" r:id="rId34"/>
    <p:sldId id="1069" r:id="rId35"/>
    <p:sldId id="264" r:id="rId36"/>
    <p:sldId id="1070" r:id="rId37"/>
    <p:sldId id="1071" r:id="rId38"/>
    <p:sldId id="1072" r:id="rId39"/>
    <p:sldId id="269" r:id="rId40"/>
    <p:sldId id="270" r:id="rId41"/>
    <p:sldId id="437" r:id="rId42"/>
    <p:sldId id="438" r:id="rId43"/>
    <p:sldId id="472" r:id="rId44"/>
    <p:sldId id="256" r:id="rId45"/>
    <p:sldId id="1101" r:id="rId46"/>
    <p:sldId id="1088" r:id="rId47"/>
    <p:sldId id="266" r:id="rId48"/>
    <p:sldId id="267" r:id="rId49"/>
    <p:sldId id="322" r:id="rId50"/>
    <p:sldId id="323" r:id="rId51"/>
    <p:sldId id="324" r:id="rId52"/>
    <p:sldId id="278" r:id="rId53"/>
    <p:sldId id="1094" r:id="rId54"/>
    <p:sldId id="325" r:id="rId55"/>
    <p:sldId id="326" r:id="rId56"/>
    <p:sldId id="327" r:id="rId57"/>
    <p:sldId id="1089" r:id="rId58"/>
    <p:sldId id="279" r:id="rId59"/>
    <p:sldId id="285" r:id="rId60"/>
    <p:sldId id="280" r:id="rId61"/>
    <p:sldId id="328" r:id="rId62"/>
    <p:sldId id="283" r:id="rId63"/>
    <p:sldId id="330" r:id="rId64"/>
    <p:sldId id="331" r:id="rId65"/>
    <p:sldId id="332" r:id="rId66"/>
    <p:sldId id="334" r:id="rId67"/>
    <p:sldId id="333" r:id="rId68"/>
    <p:sldId id="342" r:id="rId69"/>
    <p:sldId id="343" r:id="rId70"/>
    <p:sldId id="344" r:id="rId71"/>
    <p:sldId id="345" r:id="rId72"/>
    <p:sldId id="307" r:id="rId73"/>
    <p:sldId id="341" r:id="rId74"/>
    <p:sldId id="346" r:id="rId75"/>
    <p:sldId id="347" r:id="rId76"/>
    <p:sldId id="288" r:id="rId77"/>
    <p:sldId id="349" r:id="rId78"/>
    <p:sldId id="348" r:id="rId79"/>
    <p:sldId id="337" r:id="rId80"/>
    <p:sldId id="338" r:id="rId81"/>
    <p:sldId id="340" r:id="rId82"/>
    <p:sldId id="308" r:id="rId83"/>
    <p:sldId id="302" r:id="rId84"/>
    <p:sldId id="303" r:id="rId85"/>
    <p:sldId id="304" r:id="rId86"/>
    <p:sldId id="305" r:id="rId87"/>
    <p:sldId id="306" r:id="rId88"/>
    <p:sldId id="309" r:id="rId89"/>
    <p:sldId id="311" r:id="rId90"/>
    <p:sldId id="312" r:id="rId91"/>
    <p:sldId id="310" r:id="rId92"/>
    <p:sldId id="1097" r:id="rId93"/>
    <p:sldId id="268" r:id="rId94"/>
    <p:sldId id="1098" r:id="rId95"/>
    <p:sldId id="1099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5B9986-9B0B-4404-964C-1BF3AE009485}">
          <p14:sldIdLst>
            <p14:sldId id="257"/>
            <p14:sldId id="1074"/>
            <p14:sldId id="1075"/>
            <p14:sldId id="1076"/>
            <p14:sldId id="1084"/>
            <p14:sldId id="379"/>
            <p14:sldId id="380"/>
            <p14:sldId id="320"/>
            <p14:sldId id="1054"/>
            <p14:sldId id="886"/>
            <p14:sldId id="1045"/>
            <p14:sldId id="1046"/>
          </p14:sldIdLst>
        </p14:section>
        <p14:section name="Introduction" id="{EAEE1610-0505-CA4A-BCC7-AA58FD6B1707}">
          <p14:sldIdLst>
            <p14:sldId id="1077"/>
            <p14:sldId id="835"/>
            <p14:sldId id="1044"/>
            <p14:sldId id="315"/>
            <p14:sldId id="318"/>
            <p14:sldId id="260"/>
            <p14:sldId id="436"/>
            <p14:sldId id="1069"/>
            <p14:sldId id="264"/>
            <p14:sldId id="1070"/>
            <p14:sldId id="1071"/>
            <p14:sldId id="1072"/>
            <p14:sldId id="269"/>
            <p14:sldId id="270"/>
            <p14:sldId id="437"/>
            <p14:sldId id="438"/>
            <p14:sldId id="472"/>
            <p14:sldId id="256"/>
            <p14:sldId id="1101"/>
            <p14:sldId id="1088"/>
            <p14:sldId id="266"/>
            <p14:sldId id="267"/>
            <p14:sldId id="322"/>
            <p14:sldId id="323"/>
            <p14:sldId id="324"/>
            <p14:sldId id="278"/>
            <p14:sldId id="1094"/>
            <p14:sldId id="325"/>
            <p14:sldId id="326"/>
            <p14:sldId id="327"/>
            <p14:sldId id="1089"/>
            <p14:sldId id="279"/>
            <p14:sldId id="285"/>
            <p14:sldId id="280"/>
            <p14:sldId id="328"/>
            <p14:sldId id="283"/>
            <p14:sldId id="330"/>
            <p14:sldId id="331"/>
            <p14:sldId id="332"/>
            <p14:sldId id="334"/>
            <p14:sldId id="333"/>
            <p14:sldId id="342"/>
            <p14:sldId id="343"/>
            <p14:sldId id="344"/>
            <p14:sldId id="345"/>
            <p14:sldId id="307"/>
            <p14:sldId id="341"/>
            <p14:sldId id="346"/>
            <p14:sldId id="347"/>
            <p14:sldId id="288"/>
            <p14:sldId id="349"/>
            <p14:sldId id="348"/>
            <p14:sldId id="337"/>
            <p14:sldId id="338"/>
            <p14:sldId id="340"/>
            <p14:sldId id="308"/>
            <p14:sldId id="302"/>
            <p14:sldId id="303"/>
            <p14:sldId id="304"/>
            <p14:sldId id="305"/>
            <p14:sldId id="306"/>
            <p14:sldId id="309"/>
            <p14:sldId id="311"/>
            <p14:sldId id="312"/>
            <p14:sldId id="310"/>
            <p14:sldId id="1097"/>
            <p14:sldId id="268"/>
            <p14:sldId id="1098"/>
            <p14:sldId id="10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36" autoAdjust="0"/>
  </p:normalViewPr>
  <p:slideViewPr>
    <p:cSldViewPr>
      <p:cViewPr varScale="1">
        <p:scale>
          <a:sx n="85" d="100"/>
          <a:sy n="85" d="100"/>
        </p:scale>
        <p:origin x="2286" y="90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55DB9-64F7-4553-8D12-B73AAAE28075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E8902-BE44-4ABA-AC67-61A51A7CD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2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D7420D-BA8B-4133-A6A4-96405FCFB3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80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FB9FA-6C0A-B04C-8A7E-9DB303EFE2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56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FB9FA-6C0A-B04C-8A7E-9DB303EFE2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09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FB9FA-6C0A-B04C-8A7E-9DB303EFE2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6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FB9FA-6C0A-B04C-8A7E-9DB303EFE2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88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independent identically distributed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04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PDF: Probability Distribution Function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938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categorical instead of numeric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6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36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AECCD-0533-4D7E-A63E-35D231A074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636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3056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36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AECCD-0533-4D7E-A63E-35D231A074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636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6579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6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36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AECCD-0533-4D7E-A63E-35D231A074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636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81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29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5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28F46-2102-47BC-B5FF-A828EAE37C8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21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5A8A3-9FBB-431D-AAA8-BEEA360F5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818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55BC7-DA9E-D345-B79E-35FF663F00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591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5A8A3-9FBB-431D-AAA8-BEEA360F5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80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5A8A3-9FBB-431D-AAA8-BEEA360F5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9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5A8A3-9FBB-431D-AAA8-BEEA360F5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01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5A8A3-9FBB-431D-AAA8-BEEA360F57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45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defTabSz="963613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defTabSz="963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36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3AECCD-0533-4D7E-A63E-35D231A0747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636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859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0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6290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83017" y="2612371"/>
            <a:ext cx="3577964" cy="560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40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532" y="627530"/>
            <a:ext cx="356893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943" y="2772335"/>
            <a:ext cx="6974031" cy="380232"/>
          </a:xfrm>
        </p:spPr>
        <p:txBody>
          <a:bodyPr lIns="0" tIns="0" rIns="0" bIns="0"/>
          <a:lstStyle>
            <a:lvl1pPr>
              <a:defRPr sz="247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493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532" y="627530"/>
            <a:ext cx="356893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783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532" y="627530"/>
            <a:ext cx="356893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750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544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83017" y="2612371"/>
            <a:ext cx="3577964" cy="560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840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943" y="2772335"/>
            <a:ext cx="6974031" cy="380232"/>
          </a:xfrm>
        </p:spPr>
        <p:txBody>
          <a:bodyPr lIns="0" tIns="0" rIns="0" bIns="0"/>
          <a:lstStyle>
            <a:lvl1pPr>
              <a:defRPr sz="247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444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9828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1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623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09026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0731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1358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322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5647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91785" y="2477900"/>
            <a:ext cx="5160429" cy="560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647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138" y="627530"/>
            <a:ext cx="546372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1515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138" y="627530"/>
            <a:ext cx="546372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906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138" y="627530"/>
            <a:ext cx="5463725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93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0000"/>
                </a:solidFill>
                <a:latin typeface="+mj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A99170D3-89C4-BB42-836D-D925400CC7A3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165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3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DD7A3CB-B31F-F44D-BE5E-9BB9DAE334F7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57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57200" y="3034508"/>
            <a:ext cx="6951274" cy="1308892"/>
          </a:xfrm>
        </p:spPr>
        <p:txBody>
          <a:bodyPr anchor="t"/>
          <a:lstStyle>
            <a:lvl1pPr algn="l">
              <a:defRPr sz="4000" b="1" i="0" cap="none">
                <a:latin typeface="+mj-lt"/>
                <a:cs typeface="Calibri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74134" y="1524000"/>
            <a:ext cx="6951274" cy="1500187"/>
          </a:xfrm>
        </p:spPr>
        <p:txBody>
          <a:bodyPr lIns="0" rIns="0"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8842061-E09A-C64F-AC91-6B22DD773FB7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27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264380" y="2013343"/>
            <a:ext cx="6951274" cy="753670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64380" y="2919413"/>
            <a:ext cx="6951274" cy="1500187"/>
          </a:xfrm>
        </p:spPr>
        <p:txBody>
          <a:bodyPr anchor="t"/>
          <a:lstStyle>
            <a:lvl1pPr marL="457200" indent="-457200" algn="l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88B15C4-75F8-8145-B332-9C9E6CC1694D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85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447800"/>
            <a:ext cx="4038600" cy="4678363"/>
          </a:xfrm>
        </p:spPr>
        <p:txBody>
          <a:bodyPr anchor="t" anchorCtr="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E902-58D7-5940-B7B2-BB1B96F0CB4F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86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1981200"/>
            <a:ext cx="4040188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446087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1981200"/>
            <a:ext cx="4041775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7BE05AF-3078-DE4E-8E55-E5E804412B8D}" type="datetime1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59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F38595AD-FC1D-6647-9C7B-6A6A09EB9496}" type="datetime1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11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8FB06B4-F6A6-3F44-9030-7566931308D3}" type="datetime1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BF8F280-9551-E344-89F9-EAAD5E158938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2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C1F5B7F-F702-E24B-B97E-863D4E495E13}" type="datetime1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2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CA9756D6-8139-C44F-931B-372F152FA7C2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96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DE4327B-086F-C14D-B06F-CE57E273F375}" type="datetime1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04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3BD3B-C321-3747-A281-298A36F52409}" type="datetime1">
              <a:rPr lang="en-US" smtClean="0"/>
              <a:t>5/19/2023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5B71E-FB01-F541-8DE0-7E75CAB5AD6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173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0000"/>
                </a:solidFill>
                <a:latin typeface="+mj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AE2781C-3131-644C-A39B-D48D3831D8A0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21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F6D2F80-B2E2-DA48-A73C-8D27FCE09A18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79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57200" y="3034508"/>
            <a:ext cx="6951274" cy="1308892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92724" y="1524000"/>
            <a:ext cx="6951274" cy="1500187"/>
          </a:xfrm>
        </p:spPr>
        <p:txBody>
          <a:bodyPr lIns="0" rIns="0"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31D4F3BA-FDB9-9844-AF5C-ADFACC0D4005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69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264380" y="2013343"/>
            <a:ext cx="6951274" cy="753670"/>
          </a:xfrm>
        </p:spPr>
        <p:txBody>
          <a:bodyPr anchor="t"/>
          <a:lstStyle>
            <a:lvl1pPr algn="l">
              <a:defRPr sz="4000" b="0" i="0" cap="none">
                <a:latin typeface="+mj-lt"/>
                <a:cs typeface="Calibri"/>
              </a:defRPr>
            </a:lvl1pPr>
          </a:lstStyle>
          <a:p>
            <a:r>
              <a:rPr lang="en-US" dirty="0"/>
              <a:t>Section Header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64380" y="2919413"/>
            <a:ext cx="6951274" cy="1500187"/>
          </a:xfrm>
        </p:spPr>
        <p:txBody>
          <a:bodyPr anchor="t"/>
          <a:lstStyle>
            <a:lvl1pPr marL="457200" indent="-457200" algn="l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E0E002D3-7C23-4642-A76C-F8FD5DFDDF35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83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447800"/>
            <a:ext cx="4038600" cy="4678363"/>
          </a:xfrm>
        </p:spPr>
        <p:txBody>
          <a:bodyPr anchor="ctr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447800"/>
            <a:ext cx="4038600" cy="4678363"/>
          </a:xfrm>
        </p:spPr>
        <p:txBody>
          <a:bodyPr anchor="ctr" anchorCtr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8268-9344-2349-A92C-564C30E780EB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 dirty="0">
              <a:solidFill>
                <a:srgbClr val="009446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9446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446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1981200"/>
            <a:ext cx="4040188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446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1981200"/>
            <a:ext cx="4041775" cy="4144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07C43026-A2E2-CB41-9B00-FB650AB62B47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2242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A51808E-B86A-3049-9E73-66230804105F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9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FC2AE5A6-8A00-9D4F-8BFC-81445E065A10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52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0BF4048-B1EC-004A-A42E-7CFEC5F95F2B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2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B3EA1C3-66FE-B146-B8CD-D12359AFFB12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78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6E4F9789-9E7B-9445-BA18-928DDAC33B10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02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4ABFA97-EBAF-9D4A-9845-F2CD0727B02A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1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3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7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0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07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796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66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96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07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660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99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2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5CB8C-5D71-4D96-8F27-8436A0ED52F2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C0C7D-5C74-4736-9E9C-EC6CF7C4D0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635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CC33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CC3300"/>
                </a:solidFill>
                <a:latin typeface="Times New Roman" panose="02020603050405020304" pitchFamily="18" charset="0"/>
              </a:defRPr>
            </a:lvl1pPr>
            <a:lvl2pPr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19A66-B952-43D6-A619-FB3A974340FB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638D4-1535-4C6A-A397-ADDECFF37E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33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7834C-2DAA-4805-9A40-E59538C1E6A3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1EDE9-CFFA-4CAA-8C98-FE0603443D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56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FFF8A-BB34-4DD7-ADD9-527330EC4D19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4063D-C9C7-40B5-B54C-0DE508EF3A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4246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82D44-0060-47B8-8811-00D87694ACE9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F8E3D-15F2-44BF-8D02-65EDD811CE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081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F1EB1-5ECD-4C55-9E1A-30F08D602616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48681-5956-4D56-B7FB-88E3B041F0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63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2A0D1-C21B-4A85-A55E-DA9029A53877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4CB3-A79A-497F-ABDE-00F47BEE9A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35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8411C-7C02-4084-9C2C-90CC94BC7097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B4A25-44D7-42BC-9BD1-111EC6FB1D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209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8C902-052C-474E-8484-03C29CF99A49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B0271-8295-4EA5-8C99-CFB2D913FE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838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52408-CAD2-44B4-A8F4-619636561154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73D46-BD34-4C11-96F3-6FE1F3AFB7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381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F83FF-5B18-45D9-A330-6EA03E74A8C5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E2616-E36B-48A6-8235-76A1F762E1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2731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227" y="2624740"/>
            <a:ext cx="5691909" cy="18111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4454" y="4787902"/>
            <a:ext cx="4687455" cy="21592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3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6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3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4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2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32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0128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966" y="5429417"/>
            <a:ext cx="5691909" cy="1678112"/>
          </a:xfrm>
        </p:spPr>
        <p:txBody>
          <a:bodyPr anchor="t"/>
          <a:lstStyle>
            <a:lvl1pPr algn="l">
              <a:defRPr sz="353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966" y="3581147"/>
            <a:ext cx="5691909" cy="1848270"/>
          </a:xfrm>
        </p:spPr>
        <p:txBody>
          <a:bodyPr anchor="b"/>
          <a:lstStyle>
            <a:lvl1pPr marL="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1pPr>
            <a:lvl2pPr marL="403433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2pPr>
            <a:lvl3pPr marL="806867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3pPr>
            <a:lvl4pPr marL="1210300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4pPr>
            <a:lvl5pPr marL="1613733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5pPr>
            <a:lvl6pPr marL="2017166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6pPr>
            <a:lvl7pPr marL="2420600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7pPr>
            <a:lvl8pPr marL="2824033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8pPr>
            <a:lvl9pPr marL="3227466" indent="0">
              <a:buNone/>
              <a:defRPr sz="12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2455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819" y="1971490"/>
            <a:ext cx="2957561" cy="5576104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3985" y="1971490"/>
            <a:ext cx="2957561" cy="5576104"/>
          </a:xfrm>
        </p:spPr>
        <p:txBody>
          <a:bodyPr/>
          <a:lstStyle>
            <a:lvl1pPr>
              <a:defRPr sz="2471"/>
            </a:lvl1pPr>
            <a:lvl2pPr>
              <a:defRPr sz="2118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5508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818" y="1891301"/>
            <a:ext cx="2958724" cy="788203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818" y="2679504"/>
            <a:ext cx="2958724" cy="4868090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1661" y="1891301"/>
            <a:ext cx="2959885" cy="788203"/>
          </a:xfr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01661" y="2679504"/>
            <a:ext cx="2959885" cy="4868090"/>
          </a:xfrm>
        </p:spPr>
        <p:txBody>
          <a:bodyPr/>
          <a:lstStyle>
            <a:lvl1pPr>
              <a:defRPr sz="2118"/>
            </a:lvl1pPr>
            <a:lvl2pPr>
              <a:defRPr sz="1765"/>
            </a:lvl2pPr>
            <a:lvl3pPr>
              <a:defRPr sz="1588"/>
            </a:lvl3pPr>
            <a:lvl4pPr>
              <a:defRPr sz="1412"/>
            </a:lvl4pPr>
            <a:lvl5pPr>
              <a:defRPr sz="1412"/>
            </a:lvl5pPr>
            <a:lvl6pPr>
              <a:defRPr sz="1412"/>
            </a:lvl6pPr>
            <a:lvl7pPr>
              <a:defRPr sz="1412"/>
            </a:lvl7pPr>
            <a:lvl8pPr>
              <a:defRPr sz="1412"/>
            </a:lvl8pPr>
            <a:lvl9pPr>
              <a:defRPr sz="14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2943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835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558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20" y="336405"/>
            <a:ext cx="2203057" cy="1431676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092" y="336405"/>
            <a:ext cx="3743454" cy="7211188"/>
          </a:xfrm>
        </p:spPr>
        <p:txBody>
          <a:bodyPr/>
          <a:lstStyle>
            <a:lvl1pPr>
              <a:defRPr sz="2824"/>
            </a:lvl1pPr>
            <a:lvl2pPr>
              <a:defRPr sz="2471"/>
            </a:lvl2pPr>
            <a:lvl3pPr>
              <a:defRPr sz="2118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4820" y="1768081"/>
            <a:ext cx="2203057" cy="5779512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0813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535" y="5914465"/>
            <a:ext cx="4017818" cy="698236"/>
          </a:xfrm>
        </p:spPr>
        <p:txBody>
          <a:bodyPr anchor="b"/>
          <a:lstStyle>
            <a:lvl1pPr algn="l">
              <a:defRPr sz="1765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12535" y="754955"/>
            <a:ext cx="4017818" cy="5069541"/>
          </a:xfrm>
        </p:spPr>
        <p:txBody>
          <a:bodyPr/>
          <a:lstStyle>
            <a:lvl1pPr marL="0" indent="0">
              <a:buNone/>
              <a:defRPr sz="2824"/>
            </a:lvl1pPr>
            <a:lvl2pPr marL="403433" indent="0">
              <a:buNone/>
              <a:defRPr sz="2471"/>
            </a:lvl2pPr>
            <a:lvl3pPr marL="806867" indent="0">
              <a:buNone/>
              <a:defRPr sz="2118"/>
            </a:lvl3pPr>
            <a:lvl4pPr marL="1210300" indent="0">
              <a:buNone/>
              <a:defRPr sz="1765"/>
            </a:lvl4pPr>
            <a:lvl5pPr marL="1613733" indent="0">
              <a:buNone/>
              <a:defRPr sz="1765"/>
            </a:lvl5pPr>
            <a:lvl6pPr marL="2017166" indent="0">
              <a:buNone/>
              <a:defRPr sz="1765"/>
            </a:lvl6pPr>
            <a:lvl7pPr marL="2420600" indent="0">
              <a:buNone/>
              <a:defRPr sz="1765"/>
            </a:lvl7pPr>
            <a:lvl8pPr marL="2824033" indent="0">
              <a:buNone/>
              <a:defRPr sz="1765"/>
            </a:lvl8pPr>
            <a:lvl9pPr marL="3227466" indent="0">
              <a:buNone/>
              <a:defRPr sz="1765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2535" y="6612701"/>
            <a:ext cx="4017818" cy="991611"/>
          </a:xfrm>
        </p:spPr>
        <p:txBody>
          <a:bodyPr/>
          <a:lstStyle>
            <a:lvl1pPr marL="0" indent="0">
              <a:buNone/>
              <a:defRPr sz="1235"/>
            </a:lvl1pPr>
            <a:lvl2pPr marL="403433" indent="0">
              <a:buNone/>
              <a:defRPr sz="1059"/>
            </a:lvl2pPr>
            <a:lvl3pPr marL="806867" indent="0">
              <a:buNone/>
              <a:defRPr sz="882"/>
            </a:lvl3pPr>
            <a:lvl4pPr marL="1210300" indent="0">
              <a:buNone/>
              <a:defRPr sz="794"/>
            </a:lvl4pPr>
            <a:lvl5pPr marL="1613733" indent="0">
              <a:buNone/>
              <a:defRPr sz="794"/>
            </a:lvl5pPr>
            <a:lvl6pPr marL="2017166" indent="0">
              <a:buNone/>
              <a:defRPr sz="794"/>
            </a:lvl6pPr>
            <a:lvl7pPr marL="2420600" indent="0">
              <a:buNone/>
              <a:defRPr sz="794"/>
            </a:lvl7pPr>
            <a:lvl8pPr marL="2824033" indent="0">
              <a:buNone/>
              <a:defRPr sz="794"/>
            </a:lvl8pPr>
            <a:lvl9pPr marL="3227466" indent="0">
              <a:buNone/>
              <a:defRPr sz="7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36278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83159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54864" y="473314"/>
            <a:ext cx="1506682" cy="10064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819" y="473314"/>
            <a:ext cx="4408439" cy="10064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66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83017" y="2612371"/>
            <a:ext cx="3577964" cy="560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46648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209" y="2772335"/>
            <a:ext cx="7043304" cy="380232"/>
          </a:xfrm>
        </p:spPr>
        <p:txBody>
          <a:bodyPr lIns="0" tIns="0" rIns="0" bIns="0"/>
          <a:lstStyle>
            <a:lvl1pPr>
              <a:defRPr sz="247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2415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08727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40952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30788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866" y="2208959"/>
            <a:ext cx="4520267" cy="543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2099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693" y="627530"/>
            <a:ext cx="4520614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90345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693" y="627530"/>
            <a:ext cx="4520614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08128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693" y="627530"/>
            <a:ext cx="4520614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51052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536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929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531591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0945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5844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9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6174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90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10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34567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91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16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0102" y="627530"/>
            <a:ext cx="4483795" cy="560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64942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66" y="627530"/>
            <a:ext cx="268386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140" y="3195649"/>
            <a:ext cx="7284605" cy="380232"/>
          </a:xfrm>
        </p:spPr>
        <p:txBody>
          <a:bodyPr lIns="0" tIns="0" rIns="0" bIns="0"/>
          <a:lstStyle>
            <a:lvl1pPr>
              <a:defRPr sz="2471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20053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66" y="627530"/>
            <a:ext cx="268386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02027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66" y="627530"/>
            <a:ext cx="2683867" cy="543226"/>
          </a:xfrm>
        </p:spPr>
        <p:txBody>
          <a:bodyPr lIns="0" tIns="0" rIns="0" bIns="0"/>
          <a:lstStyle>
            <a:lvl1pPr>
              <a:defRPr sz="353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33528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49602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328" y="1557337"/>
            <a:ext cx="7447342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1475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282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6092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1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tags" Target="../tags/tag70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tags" Target="../tags/tag69.xml"/><Relationship Id="rId2" Type="http://schemas.openxmlformats.org/officeDocument/2006/relationships/slideLayout" Target="../slideLayouts/slideLayout26.xml"/><Relationship Id="rId16" Type="http://schemas.openxmlformats.org/officeDocument/2006/relationships/tags" Target="../tags/tag68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ags" Target="../tags/tag67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ags" Target="../tags/tag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CFA7B-25E9-42DC-B3D7-0CF4511EB32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6D1ED-501B-49A7-A33E-783243521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50182" y="5580530"/>
            <a:ext cx="1870362" cy="804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30066" y="627530"/>
            <a:ext cx="268386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1140" y="3195649"/>
            <a:ext cx="728460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83" y="6062838"/>
            <a:ext cx="233795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060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699" y="121586"/>
            <a:ext cx="8360600" cy="1429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3540" y="1379220"/>
            <a:ext cx="4345305" cy="1922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70091" y="6437266"/>
            <a:ext cx="260413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12700">
              <a:lnSpc>
                <a:spcPts val="1480"/>
              </a:lnSpc>
            </a:pPr>
            <a:r>
              <a:rPr spc="-10" dirty="0"/>
              <a:t>Tutorial: </a:t>
            </a:r>
            <a:r>
              <a:rPr spc="-5" dirty="0"/>
              <a:t>Differential </a:t>
            </a:r>
            <a:r>
              <a:rPr spc="-10" dirty="0"/>
              <a:t>Privacy </a:t>
            </a:r>
            <a:r>
              <a:rPr dirty="0"/>
              <a:t>in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Wild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37266"/>
            <a:ext cx="232409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Garamond"/>
                <a:cs typeface="Garamond"/>
              </a:defRPr>
            </a:lvl1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111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50182" y="5580530"/>
            <a:ext cx="1870362" cy="804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532" y="627530"/>
            <a:ext cx="356893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943" y="2772335"/>
            <a:ext cx="697403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39281" y="6062838"/>
            <a:ext cx="1898649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83" y="6062838"/>
            <a:ext cx="233795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50182" y="5580530"/>
            <a:ext cx="1870362" cy="804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4943" y="2772335"/>
            <a:ext cx="697403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39281" y="6062838"/>
            <a:ext cx="1898649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1206">
              <a:spcBef>
                <a:spcPts val="18"/>
              </a:spcBef>
            </a:pPr>
            <a:r>
              <a:rPr lang="en-US" spc="-4"/>
              <a:t>Lecture </a:t>
            </a:r>
            <a:r>
              <a:rPr lang="en-US"/>
              <a:t>8 : </a:t>
            </a:r>
            <a:r>
              <a:rPr lang="en-US" spc="-4"/>
              <a:t>590.03 </a:t>
            </a:r>
            <a:r>
              <a:rPr lang="en-US"/>
              <a:t>Fall</a:t>
            </a:r>
            <a:r>
              <a:rPr lang="en-US" spc="-44"/>
              <a:t> </a:t>
            </a:r>
            <a:r>
              <a:rPr lang="en-US" spc="-4"/>
              <a:t>13</a:t>
            </a:r>
            <a:endParaRPr lang="en-US" spc="-4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83" y="6062838"/>
            <a:ext cx="233795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77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67371" y="165303"/>
            <a:ext cx="1976754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2977" y="2821000"/>
            <a:ext cx="7318044" cy="242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5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650182" y="5580530"/>
            <a:ext cx="1870364" cy="8041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0138" y="627530"/>
            <a:ext cx="54637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5037" y="1441076"/>
            <a:ext cx="775392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83" y="6062838"/>
            <a:ext cx="233795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smtClean="0"/>
              <a:pPr marL="22413">
                <a:spcBef>
                  <a:spcPts val="18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6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1524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fld id="{A990C2A9-FE53-4849-A08D-11DD13CE8E41}" type="datetime1">
              <a:rPr lang="en-US" smtClean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858000" y="6492875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fld id="{B747839D-A323-47F3-909F-548499399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9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-50" normalizeH="0">
          <a:solidFill>
            <a:schemeClr val="tx2"/>
          </a:solidFill>
          <a:latin typeface="+mj-lt"/>
          <a:ea typeface="+mj-ea"/>
          <a:cs typeface="Cambria"/>
        </a:defRPr>
      </a:lvl1pPr>
    </p:titleStyle>
    <p:bodyStyle>
      <a:lvl1pPr marL="2921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Calibri"/>
        </a:defRPr>
      </a:lvl1pPr>
      <a:lvl2pPr marL="635000" indent="-2921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Calibri"/>
        </a:defRPr>
      </a:lvl3pPr>
      <a:lvl4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Calibri"/>
        </a:defRPr>
      </a:lvl4pPr>
      <a:lvl5pPr marL="1320800" indent="-1778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76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  <a:latin typeface="Calibri"/>
                <a:cs typeface="Calibri"/>
              </a:defRPr>
            </a:lvl1pPr>
          </a:lstStyle>
          <a:p>
            <a:fld id="{CB4C7E2E-E20D-8F45-BC54-3028A7161583}" type="datetime1">
              <a:rPr lang="en-US" smtClean="0">
                <a:solidFill>
                  <a:srgbClr val="009446"/>
                </a:solidFill>
              </a:rPr>
              <a:pPr/>
              <a:t>5/19/2023</a:t>
            </a:fld>
            <a:endParaRPr lang="en-US" dirty="0">
              <a:solidFill>
                <a:srgbClr val="0094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/>
                </a:solidFill>
                <a:latin typeface="Calibri"/>
                <a:cs typeface="Calibri"/>
              </a:defRPr>
            </a:lvl1pPr>
          </a:lstStyle>
          <a:p>
            <a:endParaRPr lang="en-US" dirty="0">
              <a:solidFill>
                <a:srgbClr val="0094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fld id="{B747839D-A323-47F3-909F-54849939962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5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-50" normalizeH="0">
          <a:solidFill>
            <a:schemeClr val="tx2"/>
          </a:solidFill>
          <a:latin typeface="+mj-lt"/>
          <a:ea typeface="+mj-ea"/>
          <a:cs typeface="Cambria"/>
        </a:defRPr>
      </a:lvl1pPr>
    </p:titleStyle>
    <p:bodyStyle>
      <a:lvl1pPr marL="292100" indent="-2921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Calibri"/>
        </a:defRPr>
      </a:lvl1pPr>
      <a:lvl2pPr marL="635000" indent="-29210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Calibri"/>
        </a:defRPr>
      </a:lvl3pPr>
      <a:lvl4pPr marL="1143000" indent="-228600" algn="l" defTabSz="457200" rtl="0" eaLnBrk="1" latinLnBrk="0" hangingPunct="1">
        <a:spcBef>
          <a:spcPct val="20000"/>
        </a:spcBef>
        <a:buFont typeface="Arial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Calibri"/>
        </a:defRPr>
      </a:lvl4pPr>
      <a:lvl5pPr marL="1320800" indent="-1778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59ACF5D-968B-436D-9743-950968F5D9A2}" type="datetimeFigureOut">
              <a:rPr lang="zh-CN" altLang="en-US"/>
              <a:pPr>
                <a:defRPr/>
              </a:pPr>
              <a:t>2023-5-19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2F66EBB-475D-4AB9-8D85-C0E5B2FE49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77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818" y="338363"/>
            <a:ext cx="6026727" cy="140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818" y="1971490"/>
            <a:ext cx="6026727" cy="557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4818" y="7831192"/>
            <a:ext cx="1562485" cy="449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5/19/2023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7925" y="7831192"/>
            <a:ext cx="2120515" cy="449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061" y="7831192"/>
            <a:ext cx="1562485" cy="449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04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806867" rtl="0" eaLnBrk="1" latinLnBrk="0" hangingPunct="1">
        <a:spcBef>
          <a:spcPct val="0"/>
        </a:spcBef>
        <a:buNone/>
        <a:defRPr sz="38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575" indent="-302575" algn="l" defTabSz="806867" rtl="0" eaLnBrk="1" latinLnBrk="0" hangingPunct="1">
        <a:spcBef>
          <a:spcPct val="20000"/>
        </a:spcBef>
        <a:buFont typeface="Arial" pitchFamily="34" charset="0"/>
        <a:buChar char="•"/>
        <a:defRPr sz="2824" kern="1200">
          <a:solidFill>
            <a:schemeClr val="tx1"/>
          </a:solidFill>
          <a:latin typeface="+mn-lt"/>
          <a:ea typeface="+mn-ea"/>
          <a:cs typeface="+mn-cs"/>
        </a:defRPr>
      </a:lvl1pPr>
      <a:lvl2pPr marL="655579" indent="-252146" algn="l" defTabSz="806867" rtl="0" eaLnBrk="1" latinLnBrk="0" hangingPunct="1">
        <a:spcBef>
          <a:spcPct val="20000"/>
        </a:spcBef>
        <a:buFont typeface="Arial" pitchFamily="34" charset="0"/>
        <a:buChar char="–"/>
        <a:defRPr sz="2471" kern="1200">
          <a:solidFill>
            <a:schemeClr val="tx1"/>
          </a:solidFill>
          <a:latin typeface="+mn-lt"/>
          <a:ea typeface="+mn-ea"/>
          <a:cs typeface="+mn-cs"/>
        </a:defRPr>
      </a:lvl2pPr>
      <a:lvl3pPr marL="1008583" indent="-201717" algn="l" defTabSz="806867" rtl="0" eaLnBrk="1" latinLnBrk="0" hangingPunct="1">
        <a:spcBef>
          <a:spcPct val="20000"/>
        </a:spcBef>
        <a:buFont typeface="Arial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412016" indent="-201717" algn="l" defTabSz="806867" rtl="0" eaLnBrk="1" latinLnBrk="0" hangingPunct="1">
        <a:spcBef>
          <a:spcPct val="20000"/>
        </a:spcBef>
        <a:buFont typeface="Arial" pitchFamily="34" charset="0"/>
        <a:buChar char="–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15450" indent="-201717" algn="l" defTabSz="806867" rtl="0" eaLnBrk="1" latinLnBrk="0" hangingPunct="1">
        <a:spcBef>
          <a:spcPct val="20000"/>
        </a:spcBef>
        <a:buFont typeface="Arial" pitchFamily="34" charset="0"/>
        <a:buChar char="»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indent="-201717" algn="l" defTabSz="806867" rtl="0" eaLnBrk="1" latinLnBrk="0" hangingPunct="1">
        <a:spcBef>
          <a:spcPct val="20000"/>
        </a:spcBef>
        <a:buFont typeface="Arial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22316" indent="-201717" algn="l" defTabSz="806867" rtl="0" eaLnBrk="1" latinLnBrk="0" hangingPunct="1">
        <a:spcBef>
          <a:spcPct val="20000"/>
        </a:spcBef>
        <a:buFont typeface="Arial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25750" indent="-201717" algn="l" defTabSz="806867" rtl="0" eaLnBrk="1" latinLnBrk="0" hangingPunct="1">
        <a:spcBef>
          <a:spcPct val="20000"/>
        </a:spcBef>
        <a:buFont typeface="Arial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29183" indent="-201717" algn="l" defTabSz="806867" rtl="0" eaLnBrk="1" latinLnBrk="0" hangingPunct="1">
        <a:spcBef>
          <a:spcPct val="20000"/>
        </a:spcBef>
        <a:buFont typeface="Arial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842" y="627530"/>
            <a:ext cx="356431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0209" y="2772335"/>
            <a:ext cx="704330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11238" y="6062838"/>
            <a:ext cx="256886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3619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33619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079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693" y="627530"/>
            <a:ext cx="45206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5037" y="1441077"/>
            <a:ext cx="775392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83" y="6062838"/>
            <a:ext cx="233795" cy="21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1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2413">
              <a:spcBef>
                <a:spcPts val="18"/>
              </a:spcBef>
            </a:pPr>
            <a:fld id="{81D60167-4931-47E6-BA6A-407CBD079E47}" type="slidenum">
              <a:rPr lang="en-US" altLang="zh-CN" smtClean="0"/>
              <a:pPr marL="22413">
                <a:spcBef>
                  <a:spcPts val="18"/>
                </a:spcBef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05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2023-5-19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7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org/834/)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encypja.com/site/assets/files/1826/marketingdata-1.jpg)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46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10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15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1410.png"/><Relationship Id="rId9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132856"/>
            <a:ext cx="8458200" cy="147002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Data Privacy</a:t>
            </a:r>
            <a:br>
              <a:rPr lang="en-US" sz="4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4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20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09731" cy="617714"/>
          </a:xfrm>
        </p:spPr>
        <p:txBody>
          <a:bodyPr>
            <a:noAutofit/>
          </a:bodyPr>
          <a:lstStyle/>
          <a:p>
            <a:r>
              <a:rPr lang="en-US" sz="4000" dirty="0"/>
              <a:t>Trading private aggregation over big IoT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C0407-78A8-4E79-9057-55433FE96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48880"/>
            <a:ext cx="866370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9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Data Privacy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Organizations typically need to publish data e.g., census data or election data</a:t>
            </a:r>
          </a:p>
          <a:p>
            <a:endParaRPr lang="en-US" altLang="en-US" dirty="0"/>
          </a:p>
          <a:p>
            <a:r>
              <a:rPr lang="en-US" altLang="en-US" dirty="0"/>
              <a:t>Data publishing gives </a:t>
            </a:r>
            <a:r>
              <a:rPr lang="en-US" altLang="en-US" dirty="0">
                <a:solidFill>
                  <a:srgbClr val="0000FF"/>
                </a:solidFill>
              </a:rPr>
              <a:t>useful information </a:t>
            </a:r>
            <a:r>
              <a:rPr lang="en-US" altLang="en-US" dirty="0"/>
              <a:t>to researchers and analyzers</a:t>
            </a:r>
          </a:p>
          <a:p>
            <a:endParaRPr lang="en-US" altLang="en-US" dirty="0"/>
          </a:p>
          <a:p>
            <a:r>
              <a:rPr lang="en-US" altLang="en-US" dirty="0"/>
              <a:t>At the same time, it extends a </a:t>
            </a:r>
            <a:r>
              <a:rPr lang="en-US" altLang="en-US" dirty="0">
                <a:solidFill>
                  <a:srgbClr val="FF0000"/>
                </a:solidFill>
              </a:rPr>
              <a:t>privacy risk </a:t>
            </a:r>
            <a:r>
              <a:rPr lang="en-US" altLang="en-US" dirty="0"/>
              <a:t>to individuals whose data is being published</a:t>
            </a:r>
          </a:p>
          <a:p>
            <a:endParaRPr lang="en-US" altLang="en-US" dirty="0"/>
          </a:p>
          <a:p>
            <a:r>
              <a:rPr lang="en-US" altLang="en-US" dirty="0"/>
              <a:t>We need strong </a:t>
            </a:r>
            <a:r>
              <a:rPr lang="en-US" altLang="en-US" dirty="0">
                <a:solidFill>
                  <a:srgbClr val="FF0000"/>
                </a:solidFill>
              </a:rPr>
              <a:t>privacy notions </a:t>
            </a:r>
            <a:r>
              <a:rPr lang="en-US" altLang="en-US" dirty="0"/>
              <a:t>that enable us to confine the disclosure risk while simultaneously </a:t>
            </a:r>
            <a:r>
              <a:rPr lang="en-US" altLang="en-US" dirty="0">
                <a:solidFill>
                  <a:srgbClr val="FF0000"/>
                </a:solidFill>
              </a:rPr>
              <a:t>maximize </a:t>
            </a:r>
            <a:r>
              <a:rPr lang="en-US" altLang="en-US" dirty="0"/>
              <a:t>the benefits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7839D-A323-47F3-909F-5484993996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1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Aspects Must be Balanced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en-US" dirty="0"/>
              <a:t>Privacy-Utility tradeoff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7839D-A323-47F3-909F-5484993996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0AC4-3C0C-44C6-A10C-56918FC6250B}"/>
              </a:ext>
            </a:extLst>
          </p:cNvPr>
          <p:cNvSpPr txBox="1"/>
          <p:nvPr/>
        </p:nvSpPr>
        <p:spPr>
          <a:xfrm>
            <a:off x="914400" y="2057401"/>
            <a:ext cx="322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华文楷体" panose="02010600040101010101" pitchFamily="2" charset="-122"/>
                <a:cs typeface="+mn-cs"/>
              </a:rPr>
              <a:t>Preserving the privacy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华文楷体" panose="02010600040101010101" pitchFamily="2" charset="-122"/>
                <a:cs typeface="+mn-cs"/>
              </a:rPr>
              <a:t>of individuals whose data is included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E120F-72E0-4BA1-B868-14FCB2632115}"/>
              </a:ext>
            </a:extLst>
          </p:cNvPr>
          <p:cNvSpPr txBox="1"/>
          <p:nvPr/>
        </p:nvSpPr>
        <p:spPr>
          <a:xfrm>
            <a:off x="4792395" y="2089958"/>
            <a:ext cx="322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/>
                <a:ea typeface="华文楷体" panose="02010600040101010101" pitchFamily="2" charset="-122"/>
                <a:cs typeface="+mn-cs"/>
              </a:rPr>
              <a:t>Usefulness (utility)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华文楷体" panose="02010600040101010101" pitchFamily="2" charset="-122"/>
                <a:cs typeface="+mn-cs"/>
              </a:rPr>
              <a:t>of the published data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D0508B-5B40-4E88-9E33-4CC55C9E17B6}"/>
              </a:ext>
            </a:extLst>
          </p:cNvPr>
          <p:cNvGrpSpPr/>
          <p:nvPr/>
        </p:nvGrpSpPr>
        <p:grpSpPr>
          <a:xfrm>
            <a:off x="1625623" y="3257730"/>
            <a:ext cx="5974218" cy="3273146"/>
            <a:chOff x="1824247" y="3569086"/>
            <a:chExt cx="5974218" cy="3273146"/>
          </a:xfrm>
        </p:grpSpPr>
        <p:pic>
          <p:nvPicPr>
            <p:cNvPr id="8" name="Picture 7" descr="A picture containing person, sky, man, sport&#10;&#10;Description generated with high confidence">
              <a:extLst>
                <a:ext uri="{FF2B5EF4-FFF2-40B4-BE49-F238E27FC236}">
                  <a16:creationId xmlns:a16="http://schemas.microsoft.com/office/drawing/2014/main" id="{3645642F-7C1C-4EC2-861B-9BE83F82E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15"/>
            <a:stretch/>
          </p:blipFill>
          <p:spPr>
            <a:xfrm>
              <a:off x="1824247" y="3569086"/>
              <a:ext cx="5887392" cy="30724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E214A2-FFBA-4D16-B213-52E794573F09}"/>
                </a:ext>
              </a:extLst>
            </p:cNvPr>
            <p:cNvSpPr/>
            <p:nvPr/>
          </p:nvSpPr>
          <p:spPr>
            <a:xfrm>
              <a:off x="1895354" y="6580622"/>
              <a:ext cx="590311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https://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www.reddit.com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/r/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photoshopbattles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/comments/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3qexjl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/</a:t>
              </a:r>
              <a:r>
                <a:rPr kumimoji="0" lang="en-US" altLang="zh-CN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psbattle_boris_johnson_tug_of_war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华文楷体" panose="02010600040101010101" pitchFamily="2" charset="-122"/>
                  <a:cs typeface="+mn-cs"/>
                </a:rPr>
                <a:t>/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华文楷体" panose="0201060004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2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4091" y="521017"/>
            <a:ext cx="5655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/>
              <a:t>That’s </a:t>
            </a:r>
            <a:r>
              <a:rPr sz="3600" dirty="0"/>
              <a:t>fine … I am</a:t>
            </a:r>
            <a:r>
              <a:rPr sz="3600" spc="-20" dirty="0"/>
              <a:t> </a:t>
            </a:r>
            <a:r>
              <a:rPr sz="3600" spc="-5" dirty="0"/>
              <a:t>anonymous!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295400" y="1701800"/>
            <a:ext cx="6654800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4612" y="4620121"/>
            <a:ext cx="1863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Sour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  <a:hlinkClick r:id="rId3"/>
              </a:rPr>
              <a:t>ce (http://xkcd.org/834/)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54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51" y="1331893"/>
            <a:ext cx="7807250" cy="1818759"/>
          </a:xfrm>
        </p:spPr>
        <p:txBody>
          <a:bodyPr>
            <a:noAutofit/>
          </a:bodyPr>
          <a:lstStyle/>
          <a:p>
            <a:pPr algn="l" hangingPunct="0"/>
            <a:r>
              <a:rPr lang="en-US" altLang="zh-CN" dirty="0"/>
              <a:t>Data Anonymization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61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Anonymization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rgbClr val="0000FF"/>
                </a:solidFill>
              </a:rPr>
              <a:t>Data anonymization </a:t>
            </a:r>
            <a:r>
              <a:rPr lang="en-US" altLang="en-US" dirty="0"/>
              <a:t>is a type of information </a:t>
            </a:r>
            <a:r>
              <a:rPr lang="en-US" altLang="en-US" dirty="0">
                <a:solidFill>
                  <a:srgbClr val="0000FF"/>
                </a:solidFill>
              </a:rPr>
              <a:t>sanitization</a:t>
            </a:r>
            <a:r>
              <a:rPr lang="en-US" altLang="en-US" dirty="0"/>
              <a:t> whose intent is </a:t>
            </a:r>
            <a:r>
              <a:rPr lang="en-US" altLang="en-US" dirty="0">
                <a:solidFill>
                  <a:srgbClr val="0000FF"/>
                </a:solidFill>
              </a:rPr>
              <a:t>privacy protection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r>
              <a:rPr lang="en-US" altLang="en-US" dirty="0"/>
              <a:t>It is the process of either encrypting or removing personally </a:t>
            </a:r>
            <a:r>
              <a:rPr lang="en-US" altLang="en-US" dirty="0">
                <a:solidFill>
                  <a:srgbClr val="0000FF"/>
                </a:solidFill>
              </a:rPr>
              <a:t>identifiable information </a:t>
            </a:r>
            <a:r>
              <a:rPr lang="en-US" altLang="en-US" dirty="0"/>
              <a:t>from data sets, so that the people whom the data describe remain </a:t>
            </a:r>
            <a:r>
              <a:rPr lang="en-US" altLang="en-US" dirty="0">
                <a:solidFill>
                  <a:srgbClr val="0000FF"/>
                </a:solidFill>
              </a:rPr>
              <a:t>anonymous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7839D-A323-47F3-909F-5484993996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7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GIC Incidence [Sweeny 2002]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2D019-5C0C-494B-BA56-5DD4D69557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251006-E807-472D-8285-83BDEEB34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63272" cy="1773560"/>
          </a:xfrm>
        </p:spPr>
        <p:txBody>
          <a:bodyPr>
            <a:noAutofit/>
          </a:bodyPr>
          <a:lstStyle/>
          <a:p>
            <a:r>
              <a:rPr lang="en-US" sz="2400" dirty="0"/>
              <a:t>Group Insurance Commissions (</a:t>
            </a:r>
            <a:r>
              <a:rPr lang="en-US" sz="2400" dirty="0" err="1"/>
              <a:t>GIC</a:t>
            </a:r>
            <a:r>
              <a:rPr lang="en-US" sz="2400" dirty="0"/>
              <a:t>, Massachusetts)</a:t>
            </a:r>
          </a:p>
          <a:p>
            <a:pPr lvl="1"/>
            <a:r>
              <a:rPr lang="en-US" sz="2000" dirty="0"/>
              <a:t>Collected </a:t>
            </a:r>
            <a:r>
              <a:rPr lang="en-US" sz="2000" dirty="0">
                <a:solidFill>
                  <a:srgbClr val="0066FF"/>
                </a:solidFill>
              </a:rPr>
              <a:t>patient data </a:t>
            </a:r>
            <a:r>
              <a:rPr lang="en-US" sz="2000" dirty="0"/>
              <a:t>for ~135,000 state employees.</a:t>
            </a:r>
          </a:p>
          <a:p>
            <a:pPr lvl="1"/>
            <a:r>
              <a:rPr lang="en-US" sz="2000" dirty="0"/>
              <a:t>Gave to researchers and sold to industry.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28F1A7E7-B103-48C9-9928-889A2463F519}"/>
              </a:ext>
            </a:extLst>
          </p:cNvPr>
          <p:cNvSpPr/>
          <p:nvPr/>
        </p:nvSpPr>
        <p:spPr>
          <a:xfrm>
            <a:off x="251520" y="3289176"/>
            <a:ext cx="1371600" cy="457200"/>
          </a:xfrm>
          <a:prstGeom prst="roundRect">
            <a:avLst/>
          </a:prstGeom>
          <a:solidFill>
            <a:srgbClr val="3366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1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05A2959C-2CAC-4B5B-A1FB-3B60D84C0F77}"/>
              </a:ext>
            </a:extLst>
          </p:cNvPr>
          <p:cNvSpPr/>
          <p:nvPr/>
        </p:nvSpPr>
        <p:spPr>
          <a:xfrm>
            <a:off x="1699320" y="3276476"/>
            <a:ext cx="1257300" cy="457200"/>
          </a:xfrm>
          <a:prstGeom prst="roundRect">
            <a:avLst/>
          </a:prstGeom>
          <a:solidFill>
            <a:srgbClr val="3366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2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4EC0EA7-781D-4F29-AEE4-D5F29B0C3753}"/>
              </a:ext>
            </a:extLst>
          </p:cNvPr>
          <p:cNvSpPr/>
          <p:nvPr/>
        </p:nvSpPr>
        <p:spPr>
          <a:xfrm>
            <a:off x="3756720" y="3289176"/>
            <a:ext cx="1371600" cy="457200"/>
          </a:xfrm>
          <a:prstGeom prst="roundRect">
            <a:avLst/>
          </a:prstGeom>
          <a:solidFill>
            <a:srgbClr val="3366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n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CFE66C4C-7DF9-4BE1-8D83-01DDE7671057}"/>
              </a:ext>
            </a:extLst>
          </p:cNvPr>
          <p:cNvSpPr/>
          <p:nvPr/>
        </p:nvSpPr>
        <p:spPr>
          <a:xfrm>
            <a:off x="1623120" y="4660776"/>
            <a:ext cx="2209800" cy="1447800"/>
          </a:xfrm>
          <a:prstGeom prst="roundRect">
            <a:avLst/>
          </a:prstGeom>
          <a:solidFill>
            <a:srgbClr val="3366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GIC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MA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Can 10">
            <a:extLst>
              <a:ext uri="{FF2B5EF4-FFF2-40B4-BE49-F238E27FC236}">
                <a16:creationId xmlns:a16="http://schemas.microsoft.com/office/drawing/2014/main" id="{802BFD87-1BD0-4B23-BE26-8B0073B72480}"/>
              </a:ext>
            </a:extLst>
          </p:cNvPr>
          <p:cNvSpPr/>
          <p:nvPr/>
        </p:nvSpPr>
        <p:spPr>
          <a:xfrm>
            <a:off x="2080320" y="5194176"/>
            <a:ext cx="1295400" cy="762000"/>
          </a:xfrm>
          <a:prstGeom prst="can">
            <a:avLst/>
          </a:prstGeom>
          <a:solidFill>
            <a:srgbClr val="0099CC"/>
          </a:solidFill>
          <a:ln w="25400" cap="flat" cmpd="sng" algn="ctr">
            <a:solidFill>
              <a:srgbClr val="0099CC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AE3134-17C9-4F71-9C74-B054633575D9}"/>
              </a:ext>
            </a:extLst>
          </p:cNvPr>
          <p:cNvCxnSpPr>
            <a:stCxn id="9" idx="2"/>
          </p:cNvCxnSpPr>
          <p:nvPr/>
        </p:nvCxnSpPr>
        <p:spPr>
          <a:xfrm>
            <a:off x="937320" y="3746376"/>
            <a:ext cx="990600" cy="83820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083E83-3167-4EC9-BCB8-946335ABCCA8}"/>
              </a:ext>
            </a:extLst>
          </p:cNvPr>
          <p:cNvCxnSpPr>
            <a:stCxn id="10" idx="2"/>
          </p:cNvCxnSpPr>
          <p:nvPr/>
        </p:nvCxnSpPr>
        <p:spPr>
          <a:xfrm flipH="1">
            <a:off x="2307333" y="3733676"/>
            <a:ext cx="20637" cy="852488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78CFA8-90E8-429E-B78F-7DC5023DBADC}"/>
              </a:ext>
            </a:extLst>
          </p:cNvPr>
          <p:cNvCxnSpPr/>
          <p:nvPr/>
        </p:nvCxnSpPr>
        <p:spPr>
          <a:xfrm rot="5400000">
            <a:off x="3490020" y="3708276"/>
            <a:ext cx="838200" cy="91440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sp>
        <p:nvSpPr>
          <p:cNvPr id="17" name="TextBox 21">
            <a:extLst>
              <a:ext uri="{FF2B5EF4-FFF2-40B4-BE49-F238E27FC236}">
                <a16:creationId xmlns:a16="http://schemas.microsoft.com/office/drawing/2014/main" id="{969550CB-2EC5-45F3-8EE3-23528DCB7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720" y="3212976"/>
            <a:ext cx="83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……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47F907FA-9B7F-41A3-BD39-142B0F7AC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520" y="3695576"/>
            <a:ext cx="83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……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C374CCD-B329-46AF-A4AE-771FD7FC136B}"/>
              </a:ext>
            </a:extLst>
          </p:cNvPr>
          <p:cNvGraphicFramePr>
            <a:graphicFrameLocks noGrp="1"/>
          </p:cNvGraphicFramePr>
          <p:nvPr/>
        </p:nvGraphicFramePr>
        <p:xfrm>
          <a:off x="5280720" y="3822576"/>
          <a:ext cx="3333750" cy="22002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Age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Sex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Zip code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Disease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69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M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47906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Cancer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65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M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47907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Cancer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52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47902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Flu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46204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Gastritis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42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46208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Hepatitis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47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F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46203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Bronchitis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B2025A4-3C17-4A1F-A7DB-122B71D1DB3B}"/>
              </a:ext>
            </a:extLst>
          </p:cNvPr>
          <p:cNvGraphicFramePr>
            <a:graphicFrameLocks noGrp="1"/>
          </p:cNvGraphicFramePr>
          <p:nvPr/>
        </p:nvGraphicFramePr>
        <p:xfrm>
          <a:off x="4518720" y="3822576"/>
          <a:ext cx="762000" cy="2209802"/>
        </p:xfrm>
        <a:graphic>
          <a:graphicData uri="http://schemas.openxmlformats.org/drawingml/2006/table">
            <a:tbl>
              <a:tblPr firstRow="1" bandRow="1"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lumMod val="50000"/>
                        <a:lumOff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Carl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Daisy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Emily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Flora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6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Verdana" pitchFamily="34" charset="0"/>
                        </a:rPr>
                        <a:t>Gabriel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AutoShape 89">
            <a:extLst>
              <a:ext uri="{FF2B5EF4-FFF2-40B4-BE49-F238E27FC236}">
                <a16:creationId xmlns:a16="http://schemas.microsoft.com/office/drawing/2014/main" id="{C1A8C997-DD74-4754-ADAF-53F5672C8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720" y="3822576"/>
            <a:ext cx="762000" cy="228600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7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-0.09062 0.00625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 bwMode="auto">
          <a:xfrm>
            <a:off x="6861175" y="63420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975245-E446-4AC2-ADC1-48A6D7E48C72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/>
        </p:nvSpPr>
        <p:spPr bwMode="auto">
          <a:xfrm>
            <a:off x="0" y="1279525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D6E4EE-A821-AB46-BE69-1BFE5158C4A5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5" y="2007870"/>
            <a:ext cx="8960008" cy="276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447800" y="5583238"/>
            <a:ext cx="2743200" cy="665162"/>
          </a:xfrm>
          <a:prstGeom prst="wedgeRoundRectCallout">
            <a:avLst>
              <a:gd name="adj1" fmla="val -43310"/>
              <a:gd name="adj2" fmla="val -198194"/>
              <a:gd name="adj3" fmla="val 16667"/>
            </a:avLst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JhengHei" pitchFamily="34" charset="-120"/>
                <a:cs typeface="Times New Roman" panose="02020603050405020304" pitchFamily="18" charset="0"/>
              </a:rPr>
              <a:t>Privacy model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5715000" y="588962"/>
            <a:ext cx="2971800" cy="1219200"/>
          </a:xfrm>
          <a:prstGeom prst="wedgeRoundRectCallout">
            <a:avLst>
              <a:gd name="adj1" fmla="val -44397"/>
              <a:gd name="adj2" fmla="val 140936"/>
              <a:gd name="adj3" fmla="val 16667"/>
            </a:avLst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JhengHei" pitchFamily="34" charset="-120"/>
                <a:cs typeface="Times New Roman" panose="02020603050405020304" pitchFamily="18" charset="0"/>
              </a:rPr>
              <a:t>Anonymization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JhengHei" pitchFamily="34" charset="-12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6096000" y="5257800"/>
            <a:ext cx="2719387" cy="715962"/>
          </a:xfrm>
          <a:prstGeom prst="wedgeRoundRectCallout">
            <a:avLst>
              <a:gd name="adj1" fmla="val -2801"/>
              <a:gd name="adj2" fmla="val -226985"/>
              <a:gd name="adj3" fmla="val 16667"/>
            </a:avLst>
          </a:prstGeom>
          <a:solidFill>
            <a:schemeClr val="bg1"/>
          </a:solidFill>
          <a:ln w="3810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JhengHei" pitchFamily="34" charset="-120"/>
                <a:cs typeface="Times New Roman" panose="02020603050405020304" pitchFamily="18" charset="0"/>
              </a:rPr>
              <a:t>Data utility</a:t>
            </a:r>
          </a:p>
        </p:txBody>
      </p:sp>
    </p:spTree>
    <p:extLst>
      <p:ext uri="{BB962C8B-B14F-4D97-AF65-F5344CB8AC3E}">
        <p14:creationId xmlns:p14="http://schemas.microsoft.com/office/powerpoint/2010/main" val="25060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706" y="412376"/>
            <a:ext cx="8538882" cy="9891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Naïve </a:t>
            </a:r>
            <a:r>
              <a:rPr sz="3177" spc="-88" dirty="0"/>
              <a:t>Anonymiza</a:t>
            </a:r>
            <a:r>
              <a:rPr lang="en-US" sz="3177" spc="-88" dirty="0"/>
              <a:t>tion</a:t>
            </a:r>
            <a:r>
              <a:rPr sz="3177" spc="-88" dirty="0"/>
              <a:t> </a:t>
            </a:r>
            <a:r>
              <a:rPr sz="3177" spc="-4" dirty="0"/>
              <a:t>is </a:t>
            </a:r>
            <a:r>
              <a:rPr sz="3177" spc="-110" dirty="0"/>
              <a:t>suscep</a:t>
            </a:r>
            <a:r>
              <a:rPr lang="en-US" sz="3177" spc="-110" dirty="0"/>
              <a:t>tible</a:t>
            </a:r>
            <a:r>
              <a:rPr sz="3177" spc="-4" dirty="0"/>
              <a:t> </a:t>
            </a:r>
            <a:r>
              <a:rPr sz="3177" dirty="0"/>
              <a:t>to</a:t>
            </a:r>
            <a:r>
              <a:rPr lang="en-US" sz="3177" dirty="0"/>
              <a:t> Linkage Attacks</a:t>
            </a:r>
            <a:br>
              <a:rPr lang="en-US" sz="3177" dirty="0"/>
            </a:br>
            <a:endParaRPr sz="3177" dirty="0"/>
          </a:p>
        </p:txBody>
      </p:sp>
      <p:sp>
        <p:nvSpPr>
          <p:cNvPr id="4" name="object 4"/>
          <p:cNvSpPr/>
          <p:nvPr/>
        </p:nvSpPr>
        <p:spPr>
          <a:xfrm>
            <a:off x="1479176" y="5078795"/>
            <a:ext cx="1276910" cy="168088"/>
          </a:xfrm>
          <a:custGeom>
            <a:avLst/>
            <a:gdLst/>
            <a:ahLst/>
            <a:cxnLst/>
            <a:rect l="l" t="t" r="r" b="b"/>
            <a:pathLst>
              <a:path w="1447164" h="190500">
                <a:moveTo>
                  <a:pt x="1447061" y="0"/>
                </a:moveTo>
                <a:lnTo>
                  <a:pt x="1434015" y="36180"/>
                </a:lnTo>
                <a:lnTo>
                  <a:pt x="1396493" y="70070"/>
                </a:lnTo>
                <a:lnTo>
                  <a:pt x="1336921" y="101029"/>
                </a:lnTo>
                <a:lnTo>
                  <a:pt x="1299625" y="115210"/>
                </a:lnTo>
                <a:lnTo>
                  <a:pt x="1257725" y="128419"/>
                </a:lnTo>
                <a:lnTo>
                  <a:pt x="1211526" y="140577"/>
                </a:lnTo>
                <a:lnTo>
                  <a:pt x="1161330" y="151603"/>
                </a:lnTo>
                <a:lnTo>
                  <a:pt x="1107442" y="161418"/>
                </a:lnTo>
                <a:lnTo>
                  <a:pt x="1050163" y="169942"/>
                </a:lnTo>
                <a:lnTo>
                  <a:pt x="989797" y="177095"/>
                </a:lnTo>
                <a:lnTo>
                  <a:pt x="926648" y="182797"/>
                </a:lnTo>
                <a:lnTo>
                  <a:pt x="861018" y="186969"/>
                </a:lnTo>
                <a:lnTo>
                  <a:pt x="793211" y="189531"/>
                </a:lnTo>
                <a:lnTo>
                  <a:pt x="723530" y="190402"/>
                </a:lnTo>
                <a:lnTo>
                  <a:pt x="653849" y="189531"/>
                </a:lnTo>
                <a:lnTo>
                  <a:pt x="586043" y="186969"/>
                </a:lnTo>
                <a:lnTo>
                  <a:pt x="520413" y="182797"/>
                </a:lnTo>
                <a:lnTo>
                  <a:pt x="457264" y="177095"/>
                </a:lnTo>
                <a:lnTo>
                  <a:pt x="396898" y="169942"/>
                </a:lnTo>
                <a:lnTo>
                  <a:pt x="339619" y="161418"/>
                </a:lnTo>
                <a:lnTo>
                  <a:pt x="285730" y="151603"/>
                </a:lnTo>
                <a:lnTo>
                  <a:pt x="235535" y="140577"/>
                </a:lnTo>
                <a:lnTo>
                  <a:pt x="189336" y="128419"/>
                </a:lnTo>
                <a:lnTo>
                  <a:pt x="147436" y="115210"/>
                </a:lnTo>
                <a:lnTo>
                  <a:pt x="110140" y="101029"/>
                </a:lnTo>
                <a:lnTo>
                  <a:pt x="50568" y="70070"/>
                </a:lnTo>
                <a:lnTo>
                  <a:pt x="13046" y="36180"/>
                </a:lnTo>
                <a:lnTo>
                  <a:pt x="3312" y="18337"/>
                </a:lnTo>
                <a:lnTo>
                  <a:pt x="0" y="0"/>
                </a:lnTo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9176" y="4910793"/>
            <a:ext cx="1276910" cy="1008529"/>
          </a:xfrm>
          <a:custGeom>
            <a:avLst/>
            <a:gdLst/>
            <a:ahLst/>
            <a:cxnLst/>
            <a:rect l="l" t="t" r="r" b="b"/>
            <a:pathLst>
              <a:path w="1447164" h="1143000">
                <a:moveTo>
                  <a:pt x="0" y="190402"/>
                </a:moveTo>
                <a:lnTo>
                  <a:pt x="13046" y="154221"/>
                </a:lnTo>
                <a:lnTo>
                  <a:pt x="50568" y="120332"/>
                </a:lnTo>
                <a:lnTo>
                  <a:pt x="110140" y="89373"/>
                </a:lnTo>
                <a:lnTo>
                  <a:pt x="147436" y="75192"/>
                </a:lnTo>
                <a:lnTo>
                  <a:pt x="189336" y="61982"/>
                </a:lnTo>
                <a:lnTo>
                  <a:pt x="235535" y="49825"/>
                </a:lnTo>
                <a:lnTo>
                  <a:pt x="285730" y="38799"/>
                </a:lnTo>
                <a:lnTo>
                  <a:pt x="339619" y="28984"/>
                </a:lnTo>
                <a:lnTo>
                  <a:pt x="396898" y="20460"/>
                </a:lnTo>
                <a:lnTo>
                  <a:pt x="457264" y="13307"/>
                </a:lnTo>
                <a:lnTo>
                  <a:pt x="520413" y="7605"/>
                </a:lnTo>
                <a:lnTo>
                  <a:pt x="586043" y="3433"/>
                </a:lnTo>
                <a:lnTo>
                  <a:pt x="653849" y="871"/>
                </a:lnTo>
                <a:lnTo>
                  <a:pt x="723530" y="0"/>
                </a:lnTo>
                <a:lnTo>
                  <a:pt x="793211" y="871"/>
                </a:lnTo>
                <a:lnTo>
                  <a:pt x="861018" y="3433"/>
                </a:lnTo>
                <a:lnTo>
                  <a:pt x="926648" y="7605"/>
                </a:lnTo>
                <a:lnTo>
                  <a:pt x="989797" y="13307"/>
                </a:lnTo>
                <a:lnTo>
                  <a:pt x="1050163" y="20460"/>
                </a:lnTo>
                <a:lnTo>
                  <a:pt x="1107442" y="28984"/>
                </a:lnTo>
                <a:lnTo>
                  <a:pt x="1161330" y="38799"/>
                </a:lnTo>
                <a:lnTo>
                  <a:pt x="1211526" y="49825"/>
                </a:lnTo>
                <a:lnTo>
                  <a:pt x="1257725" y="61982"/>
                </a:lnTo>
                <a:lnTo>
                  <a:pt x="1299625" y="75192"/>
                </a:lnTo>
                <a:lnTo>
                  <a:pt x="1336921" y="89373"/>
                </a:lnTo>
                <a:lnTo>
                  <a:pt x="1396493" y="120332"/>
                </a:lnTo>
                <a:lnTo>
                  <a:pt x="1434015" y="154221"/>
                </a:lnTo>
                <a:lnTo>
                  <a:pt x="1447061" y="190402"/>
                </a:lnTo>
                <a:lnTo>
                  <a:pt x="1447061" y="952014"/>
                </a:lnTo>
                <a:lnTo>
                  <a:pt x="1434015" y="988195"/>
                </a:lnTo>
                <a:lnTo>
                  <a:pt x="1396493" y="1022084"/>
                </a:lnTo>
                <a:lnTo>
                  <a:pt x="1336921" y="1053043"/>
                </a:lnTo>
                <a:lnTo>
                  <a:pt x="1299625" y="1067224"/>
                </a:lnTo>
                <a:lnTo>
                  <a:pt x="1257725" y="1080434"/>
                </a:lnTo>
                <a:lnTo>
                  <a:pt x="1211526" y="1092591"/>
                </a:lnTo>
                <a:lnTo>
                  <a:pt x="1161330" y="1103617"/>
                </a:lnTo>
                <a:lnTo>
                  <a:pt x="1107442" y="1113432"/>
                </a:lnTo>
                <a:lnTo>
                  <a:pt x="1050163" y="1121956"/>
                </a:lnTo>
                <a:lnTo>
                  <a:pt x="989797" y="1129109"/>
                </a:lnTo>
                <a:lnTo>
                  <a:pt x="926648" y="1134811"/>
                </a:lnTo>
                <a:lnTo>
                  <a:pt x="861018" y="1138983"/>
                </a:lnTo>
                <a:lnTo>
                  <a:pt x="793211" y="1141545"/>
                </a:lnTo>
                <a:lnTo>
                  <a:pt x="723530" y="1142417"/>
                </a:lnTo>
                <a:lnTo>
                  <a:pt x="653849" y="1141545"/>
                </a:lnTo>
                <a:lnTo>
                  <a:pt x="586043" y="1138983"/>
                </a:lnTo>
                <a:lnTo>
                  <a:pt x="520413" y="1134811"/>
                </a:lnTo>
                <a:lnTo>
                  <a:pt x="457264" y="1129109"/>
                </a:lnTo>
                <a:lnTo>
                  <a:pt x="396898" y="1121956"/>
                </a:lnTo>
                <a:lnTo>
                  <a:pt x="339619" y="1113432"/>
                </a:lnTo>
                <a:lnTo>
                  <a:pt x="285730" y="1103617"/>
                </a:lnTo>
                <a:lnTo>
                  <a:pt x="235535" y="1092591"/>
                </a:lnTo>
                <a:lnTo>
                  <a:pt x="189336" y="1080434"/>
                </a:lnTo>
                <a:lnTo>
                  <a:pt x="147436" y="1067224"/>
                </a:lnTo>
                <a:lnTo>
                  <a:pt x="110140" y="1053043"/>
                </a:lnTo>
                <a:lnTo>
                  <a:pt x="50568" y="1022084"/>
                </a:lnTo>
                <a:lnTo>
                  <a:pt x="13046" y="988195"/>
                </a:lnTo>
                <a:lnTo>
                  <a:pt x="0" y="952014"/>
                </a:lnTo>
                <a:lnTo>
                  <a:pt x="0" y="190402"/>
                </a:lnTo>
                <a:close/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82588" y="3902263"/>
            <a:ext cx="605118" cy="861171"/>
          </a:xfrm>
          <a:custGeom>
            <a:avLst/>
            <a:gdLst/>
            <a:ahLst/>
            <a:cxnLst/>
            <a:rect l="l" t="t" r="r" b="b"/>
            <a:pathLst>
              <a:path w="685800" h="975995">
                <a:moveTo>
                  <a:pt x="0" y="243951"/>
                </a:moveTo>
                <a:lnTo>
                  <a:pt x="342725" y="0"/>
                </a:lnTo>
                <a:lnTo>
                  <a:pt x="685450" y="243951"/>
                </a:lnTo>
                <a:lnTo>
                  <a:pt x="514087" y="243951"/>
                </a:lnTo>
                <a:lnTo>
                  <a:pt x="514087" y="975815"/>
                </a:lnTo>
                <a:lnTo>
                  <a:pt x="171362" y="975815"/>
                </a:lnTo>
                <a:lnTo>
                  <a:pt x="171362" y="243951"/>
                </a:lnTo>
                <a:lnTo>
                  <a:pt x="0" y="243951"/>
                </a:lnTo>
                <a:close/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8352" y="3028204"/>
            <a:ext cx="861171" cy="605118"/>
          </a:xfrm>
          <a:custGeom>
            <a:avLst/>
            <a:gdLst/>
            <a:ahLst/>
            <a:cxnLst/>
            <a:rect l="l" t="t" r="r" b="b"/>
            <a:pathLst>
              <a:path w="975995" h="685800">
                <a:moveTo>
                  <a:pt x="0" y="342725"/>
                </a:moveTo>
                <a:lnTo>
                  <a:pt x="243951" y="0"/>
                </a:lnTo>
                <a:lnTo>
                  <a:pt x="243951" y="171362"/>
                </a:lnTo>
                <a:lnTo>
                  <a:pt x="975815" y="171362"/>
                </a:lnTo>
                <a:lnTo>
                  <a:pt x="975815" y="514087"/>
                </a:lnTo>
                <a:lnTo>
                  <a:pt x="243951" y="514087"/>
                </a:lnTo>
                <a:lnTo>
                  <a:pt x="243951" y="685450"/>
                </a:lnTo>
                <a:lnTo>
                  <a:pt x="0" y="342725"/>
                </a:lnTo>
                <a:close/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9667" y="1736285"/>
          <a:ext cx="4367492" cy="4247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2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72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942192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942192"/>
                      </a:solidFill>
                      <a:prstDash val="solid"/>
                    </a:lnT>
                    <a:lnB w="53975">
                      <a:solidFill>
                        <a:srgbClr val="9421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942192"/>
                      </a:solidFill>
                      <a:prstDash val="solid"/>
                    </a:lnT>
                    <a:lnB w="53975">
                      <a:solidFill>
                        <a:srgbClr val="9421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5" dirty="0">
                          <a:latin typeface="Georgia"/>
                          <a:cs typeface="Georgia"/>
                        </a:rPr>
                        <a:t>Nationality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FF2600"/>
                      </a:solidFill>
                      <a:prstDash val="solid"/>
                    </a:lnR>
                    <a:lnT w="38100">
                      <a:solidFill>
                        <a:srgbClr val="942192"/>
                      </a:solidFill>
                      <a:prstDash val="solid"/>
                    </a:lnT>
                    <a:lnB w="53975">
                      <a:solidFill>
                        <a:srgbClr val="94219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FF2600"/>
                      </a:solidFill>
                      <a:prstDash val="solid"/>
                    </a:lnL>
                    <a:lnR w="38100">
                      <a:solidFill>
                        <a:srgbClr val="FF2600"/>
                      </a:solidFill>
                      <a:prstDash val="solid"/>
                    </a:lnR>
                    <a:lnT w="38100">
                      <a:solidFill>
                        <a:srgbClr val="FF2600"/>
                      </a:solidFill>
                      <a:prstDash val="solid"/>
                    </a:lnT>
                    <a:lnB w="53975">
                      <a:solidFill>
                        <a:srgbClr val="FF26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72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7065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53975">
                      <a:solidFill>
                        <a:srgbClr val="942192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28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7065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53975">
                      <a:solidFill>
                        <a:srgbClr val="942192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Russian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7065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53975">
                      <a:solidFill>
                        <a:srgbClr val="942192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Heart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7065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53975">
                      <a:solidFill>
                        <a:srgbClr val="FF2600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13068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29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Heart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13068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21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Japanese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Viral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23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Viral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14853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50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Indian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Cancer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14853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55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Russian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Heart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14850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47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Viral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14850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59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Viral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31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Cancer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13053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37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Indian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Cancer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13068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36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Georgia"/>
                          <a:cs typeface="Georgia"/>
                        </a:rPr>
                        <a:t>Japanese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Cancer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13068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32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American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dirty="0">
                          <a:latin typeface="Georgia"/>
                          <a:cs typeface="Georgia"/>
                        </a:rPr>
                        <a:t>Cancer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4F81BD"/>
                      </a:solidFill>
                      <a:prstDash val="solid"/>
                    </a:lnL>
                    <a:lnR w="38100">
                      <a:solidFill>
                        <a:srgbClr val="4F81BD"/>
                      </a:solidFill>
                      <a:prstDash val="solid"/>
                    </a:lnR>
                    <a:lnT w="38100">
                      <a:solidFill>
                        <a:srgbClr val="4F81BD"/>
                      </a:solidFill>
                      <a:prstDash val="solid"/>
                    </a:lnT>
                    <a:lnB w="38100">
                      <a:solidFill>
                        <a:srgbClr val="4F81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3B9D9F-8EBE-4E91-8499-0F6525843CC7}"/>
              </a:ext>
            </a:extLst>
          </p:cNvPr>
          <p:cNvSpPr txBox="1"/>
          <p:nvPr/>
        </p:nvSpPr>
        <p:spPr>
          <a:xfrm>
            <a:off x="1063017" y="3216404"/>
            <a:ext cx="1947290" cy="41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6867"/>
            <a:r>
              <a:rPr lang="en-US" sz="2118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Quasi-Identifier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k-Anonymity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1527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k-Anonymity</a:t>
            </a:r>
          </a:p>
          <a:p>
            <a:pPr lvl="1"/>
            <a:r>
              <a:rPr lang="en-US" dirty="0"/>
              <a:t>Each record is </a:t>
            </a:r>
            <a:r>
              <a:rPr lang="en-US" b="1" dirty="0">
                <a:solidFill>
                  <a:srgbClr val="0066FF"/>
                </a:solidFill>
              </a:rPr>
              <a:t>indistinguishable</a:t>
            </a:r>
            <a:r>
              <a:rPr lang="en-US" dirty="0"/>
              <a:t> from  </a:t>
            </a:r>
            <a:r>
              <a:rPr lang="en-US" i="1" dirty="0"/>
              <a:t>k</a:t>
            </a:r>
            <a:r>
              <a:rPr lang="en-US" dirty="0"/>
              <a:t>-1 other records</a:t>
            </a:r>
          </a:p>
          <a:p>
            <a:pPr lvl="1"/>
            <a:r>
              <a:rPr lang="en-US" dirty="0"/>
              <a:t>These </a:t>
            </a:r>
            <a:r>
              <a:rPr lang="en-US" i="1" dirty="0"/>
              <a:t>k</a:t>
            </a:r>
            <a:r>
              <a:rPr lang="en-US" dirty="0"/>
              <a:t> records form an equivalence class</a:t>
            </a:r>
          </a:p>
          <a:p>
            <a:r>
              <a:rPr lang="en-US" dirty="0"/>
              <a:t>To achieve </a:t>
            </a:r>
            <a:r>
              <a:rPr lang="en-US" i="1" dirty="0"/>
              <a:t>k</a:t>
            </a:r>
            <a:r>
              <a:rPr lang="en-US" dirty="0"/>
              <a:t>-Anonymity, uses</a:t>
            </a:r>
          </a:p>
          <a:p>
            <a:pPr lvl="1"/>
            <a:r>
              <a:rPr lang="en-US" b="1" dirty="0">
                <a:solidFill>
                  <a:srgbClr val="0066FF"/>
                </a:solidFill>
              </a:rPr>
              <a:t>Generalization</a:t>
            </a:r>
            <a:r>
              <a:rPr lang="en-US" dirty="0"/>
              <a:t>: Replace with less-specific values</a:t>
            </a:r>
          </a:p>
          <a:p>
            <a:pPr lvl="1"/>
            <a:r>
              <a:rPr lang="en-US" b="1" dirty="0">
                <a:solidFill>
                  <a:srgbClr val="0066FF"/>
                </a:solidFill>
              </a:rPr>
              <a:t>Suppression</a:t>
            </a:r>
            <a:r>
              <a:rPr lang="en-US" dirty="0"/>
              <a:t>: Remove outliers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4CD00-30DF-8443-816B-88C3C65D8B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E05EC2-43D2-4502-9A9E-654FD9F7D7C7}"/>
              </a:ext>
            </a:extLst>
          </p:cNvPr>
          <p:cNvGrpSpPr/>
          <p:nvPr/>
        </p:nvGrpSpPr>
        <p:grpSpPr>
          <a:xfrm>
            <a:off x="985041" y="4740355"/>
            <a:ext cx="2306246" cy="1892492"/>
            <a:chOff x="496007" y="4740355"/>
            <a:chExt cx="2306246" cy="1892492"/>
          </a:xfrm>
        </p:grpSpPr>
        <p:grpSp>
          <p:nvGrpSpPr>
            <p:cNvPr id="13" name="Group 217">
              <a:extLst>
                <a:ext uri="{FF2B5EF4-FFF2-40B4-BE49-F238E27FC236}">
                  <a16:creationId xmlns:a16="http://schemas.microsoft.com/office/drawing/2014/main" id="{D379D90C-47D0-47CA-8A27-9D33FD9FD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007" y="4740355"/>
              <a:ext cx="2306246" cy="1446851"/>
              <a:chOff x="1511" y="2580"/>
              <a:chExt cx="1323" cy="830"/>
            </a:xfrm>
          </p:grpSpPr>
          <p:sp>
            <p:nvSpPr>
              <p:cNvPr id="14" name="Text Box 204">
                <a:extLst>
                  <a:ext uri="{FF2B5EF4-FFF2-40B4-BE49-F238E27FC236}">
                    <a16:creationId xmlns:a16="http://schemas.microsoft.com/office/drawing/2014/main" id="{630FB2E8-31C3-4852-8F0D-256F5DFE9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8" y="2580"/>
                <a:ext cx="55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Times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    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476**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Line 205">
                <a:extLst>
                  <a:ext uri="{FF2B5EF4-FFF2-40B4-BE49-F238E27FC236}">
                    <a16:creationId xmlns:a16="http://schemas.microsoft.com/office/drawing/2014/main" id="{3A28FA22-2A30-4DDE-B5C3-F4833F010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" y="2784"/>
                <a:ext cx="357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6" name="Line 206">
                <a:extLst>
                  <a:ext uri="{FF2B5EF4-FFF2-40B4-BE49-F238E27FC236}">
                    <a16:creationId xmlns:a16="http://schemas.microsoft.com/office/drawing/2014/main" id="{FEFD217E-6322-41E0-ADE0-8488571EA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29" y="2784"/>
                <a:ext cx="363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7" name="Line 214">
                <a:extLst>
                  <a:ext uri="{FF2B5EF4-FFF2-40B4-BE49-F238E27FC236}">
                    <a16:creationId xmlns:a16="http://schemas.microsoft.com/office/drawing/2014/main" id="{04FAFF05-1037-4E1A-A179-E320D4B32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0" y="2768"/>
                <a:ext cx="16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18" name="Group 216">
                <a:extLst>
                  <a:ext uri="{FF2B5EF4-FFF2-40B4-BE49-F238E27FC236}">
                    <a16:creationId xmlns:a16="http://schemas.microsoft.com/office/drawing/2014/main" id="{CA13A4B7-93ED-4985-8741-5182BB970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1" y="3210"/>
                <a:ext cx="1323" cy="200"/>
                <a:chOff x="1511" y="3210"/>
                <a:chExt cx="1323" cy="200"/>
              </a:xfrm>
            </p:grpSpPr>
            <p:sp>
              <p:nvSpPr>
                <p:cNvPr id="19" name="Text Box 208">
                  <a:extLst>
                    <a:ext uri="{FF2B5EF4-FFF2-40B4-BE49-F238E27FC236}">
                      <a16:creationId xmlns:a16="http://schemas.microsoft.com/office/drawing/2014/main" id="{B6864EFA-49D1-431C-BCAA-25DCF02C7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11" y="3210"/>
                  <a:ext cx="43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47677</a:t>
                  </a:r>
                </a:p>
              </p:txBody>
            </p:sp>
            <p:sp>
              <p:nvSpPr>
                <p:cNvPr id="20" name="Text Box 209">
                  <a:extLst>
                    <a:ext uri="{FF2B5EF4-FFF2-40B4-BE49-F238E27FC236}">
                      <a16:creationId xmlns:a16="http://schemas.microsoft.com/office/drawing/2014/main" id="{084A4B06-EC37-41E7-B135-0E3189C522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2" y="3216"/>
                  <a:ext cx="43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47678</a:t>
                  </a:r>
                </a:p>
              </p:txBody>
            </p:sp>
            <p:sp>
              <p:nvSpPr>
                <p:cNvPr id="21" name="Text Box 215">
                  <a:extLst>
                    <a:ext uri="{FF2B5EF4-FFF2-40B4-BE49-F238E27FC236}">
                      <a16:creationId xmlns:a16="http://schemas.microsoft.com/office/drawing/2014/main" id="{C6425CB5-D419-463A-9576-9DFF5F1EE1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43" y="3216"/>
                  <a:ext cx="432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47602</a:t>
                  </a:r>
                </a:p>
              </p:txBody>
            </p:sp>
          </p:grpSp>
        </p:grpSp>
        <p:sp>
          <p:nvSpPr>
            <p:cNvPr id="31" name="Text Box 229">
              <a:extLst>
                <a:ext uri="{FF2B5EF4-FFF2-40B4-BE49-F238E27FC236}">
                  <a16:creationId xmlns:a16="http://schemas.microsoft.com/office/drawing/2014/main" id="{E0FD4AF4-BC02-4595-8354-3C74889EA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0895" y="6294293"/>
              <a:ext cx="1143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Zipcode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2E1AAE-EC04-4334-A202-FC8F9D0337D7}"/>
              </a:ext>
            </a:extLst>
          </p:cNvPr>
          <p:cNvGrpSpPr/>
          <p:nvPr/>
        </p:nvGrpSpPr>
        <p:grpSpPr>
          <a:xfrm>
            <a:off x="3580420" y="4671899"/>
            <a:ext cx="2082387" cy="2003538"/>
            <a:chOff x="3583893" y="5057285"/>
            <a:chExt cx="1708433" cy="1787429"/>
          </a:xfrm>
        </p:grpSpPr>
        <p:grpSp>
          <p:nvGrpSpPr>
            <p:cNvPr id="22" name="Group 228">
              <a:extLst>
                <a:ext uri="{FF2B5EF4-FFF2-40B4-BE49-F238E27FC236}">
                  <a16:creationId xmlns:a16="http://schemas.microsoft.com/office/drawing/2014/main" id="{D3DB2FCF-17DF-4739-9722-C50247E861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3893" y="5057285"/>
              <a:ext cx="1708433" cy="1453052"/>
              <a:chOff x="2570" y="2422"/>
              <a:chExt cx="1191" cy="982"/>
            </a:xfrm>
          </p:grpSpPr>
          <p:sp>
            <p:nvSpPr>
              <p:cNvPr id="23" name="Text Box 220">
                <a:extLst>
                  <a:ext uri="{FF2B5EF4-FFF2-40B4-BE49-F238E27FC236}">
                    <a16:creationId xmlns:a16="http://schemas.microsoft.com/office/drawing/2014/main" id="{F2483060-2D6E-45E0-AFEB-9E85B8D52C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" y="2422"/>
                <a:ext cx="560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Times" panose="02020603050405020304" pitchFamily="18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     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2*</a:t>
                </a:r>
              </a:p>
            </p:txBody>
          </p:sp>
          <p:sp>
            <p:nvSpPr>
              <p:cNvPr id="24" name="Line 221">
                <a:extLst>
                  <a:ext uri="{FF2B5EF4-FFF2-40B4-BE49-F238E27FC236}">
                    <a16:creationId xmlns:a16="http://schemas.microsoft.com/office/drawing/2014/main" id="{BB730892-60E7-436F-8A1B-3F0D030F0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6" y="2688"/>
                <a:ext cx="357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5" name="Line 222">
                <a:extLst>
                  <a:ext uri="{FF2B5EF4-FFF2-40B4-BE49-F238E27FC236}">
                    <a16:creationId xmlns:a16="http://schemas.microsoft.com/office/drawing/2014/main" id="{8E9FF59B-1E20-4C03-9FF7-31EBF7D2D3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79" y="2688"/>
                <a:ext cx="363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6" name="Line 223">
                <a:extLst>
                  <a:ext uri="{FF2B5EF4-FFF2-40B4-BE49-F238E27FC236}">
                    <a16:creationId xmlns:a16="http://schemas.microsoft.com/office/drawing/2014/main" id="{E74A9549-B6CE-4213-97CC-4ABD5CF0F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0" y="2672"/>
                <a:ext cx="16" cy="4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/>
                  <a:ea typeface="黑体" panose="02010609060101010101" pitchFamily="49" charset="-122"/>
                  <a:cs typeface="+mn-cs"/>
                </a:endParaRPr>
              </a:p>
            </p:txBody>
          </p:sp>
          <p:grpSp>
            <p:nvGrpSpPr>
              <p:cNvPr id="27" name="Group 224">
                <a:extLst>
                  <a:ext uri="{FF2B5EF4-FFF2-40B4-BE49-F238E27FC236}">
                    <a16:creationId xmlns:a16="http://schemas.microsoft.com/office/drawing/2014/main" id="{FC2EB558-AA90-4481-8A5A-58E2C09490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0" y="3119"/>
                <a:ext cx="1191" cy="285"/>
                <a:chOff x="1517" y="3215"/>
                <a:chExt cx="1191" cy="285"/>
              </a:xfrm>
            </p:grpSpPr>
            <p:sp>
              <p:nvSpPr>
                <p:cNvPr id="28" name="Text Box 225">
                  <a:extLst>
                    <a:ext uri="{FF2B5EF4-FFF2-40B4-BE49-F238E27FC236}">
                      <a16:creationId xmlns:a16="http://schemas.microsoft.com/office/drawing/2014/main" id="{A5C7B2CD-0E42-4E89-BC97-CAA116F11E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17" y="3216"/>
                  <a:ext cx="346" cy="2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29</a:t>
                  </a:r>
                </a:p>
              </p:txBody>
            </p:sp>
            <p:sp>
              <p:nvSpPr>
                <p:cNvPr id="29" name="Text Box 226">
                  <a:extLst>
                    <a:ext uri="{FF2B5EF4-FFF2-40B4-BE49-F238E27FC236}">
                      <a16:creationId xmlns:a16="http://schemas.microsoft.com/office/drawing/2014/main" id="{0A714124-FCA1-4D85-ADA7-FACC067313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62" y="3215"/>
                  <a:ext cx="346" cy="2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27</a:t>
                  </a:r>
                </a:p>
              </p:txBody>
            </p:sp>
            <p:sp>
              <p:nvSpPr>
                <p:cNvPr id="30" name="Text Box 227">
                  <a:extLst>
                    <a:ext uri="{FF2B5EF4-FFF2-40B4-BE49-F238E27FC236}">
                      <a16:creationId xmlns:a16="http://schemas.microsoft.com/office/drawing/2014/main" id="{3EDB19B4-5546-4647-8DCF-8AB9B2DCA4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9" y="3216"/>
                  <a:ext cx="346" cy="2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22</a:t>
                  </a:r>
                </a:p>
              </p:txBody>
            </p:sp>
          </p:grpSp>
        </p:grpSp>
        <p:sp>
          <p:nvSpPr>
            <p:cNvPr id="32" name="Text Box 230">
              <a:extLst>
                <a:ext uri="{FF2B5EF4-FFF2-40B4-BE49-F238E27FC236}">
                  <a16:creationId xmlns:a16="http://schemas.microsoft.com/office/drawing/2014/main" id="{C8753D7F-ED49-429B-BC93-FFC139C94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4749" y="6506160"/>
              <a:ext cx="1143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Age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13B0B4-61D9-4455-9951-8F0FE42F7F72}"/>
              </a:ext>
            </a:extLst>
          </p:cNvPr>
          <p:cNvGrpSpPr/>
          <p:nvPr/>
        </p:nvGrpSpPr>
        <p:grpSpPr>
          <a:xfrm>
            <a:off x="5875488" y="4639883"/>
            <a:ext cx="2658912" cy="1859923"/>
            <a:chOff x="5379036" y="4755263"/>
            <a:chExt cx="2658912" cy="1859923"/>
          </a:xfrm>
        </p:grpSpPr>
        <p:grpSp>
          <p:nvGrpSpPr>
            <p:cNvPr id="5" name="Group 218">
              <a:extLst>
                <a:ext uri="{FF2B5EF4-FFF2-40B4-BE49-F238E27FC236}">
                  <a16:creationId xmlns:a16="http://schemas.microsoft.com/office/drawing/2014/main" id="{1FE2853F-41B1-4588-AA5B-E6E1DE0F2D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9036" y="4755263"/>
              <a:ext cx="2658912" cy="1795315"/>
              <a:chOff x="3347" y="2594"/>
              <a:chExt cx="1363" cy="745"/>
            </a:xfrm>
          </p:grpSpPr>
          <p:grpSp>
            <p:nvGrpSpPr>
              <p:cNvPr id="6" name="Group 200">
                <a:extLst>
                  <a:ext uri="{FF2B5EF4-FFF2-40B4-BE49-F238E27FC236}">
                    <a16:creationId xmlns:a16="http://schemas.microsoft.com/office/drawing/2014/main" id="{845769A7-8578-45FF-B743-4905B167ED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7" y="3072"/>
                <a:ext cx="1363" cy="267"/>
                <a:chOff x="3926" y="3072"/>
                <a:chExt cx="1363" cy="267"/>
              </a:xfrm>
            </p:grpSpPr>
            <p:sp>
              <p:nvSpPr>
                <p:cNvPr id="11" name="Text Box 201">
                  <a:extLst>
                    <a:ext uri="{FF2B5EF4-FFF2-40B4-BE49-F238E27FC236}">
                      <a16:creationId xmlns:a16="http://schemas.microsoft.com/office/drawing/2014/main" id="{06D11283-DF5D-4D01-BDA8-1FFDB7D7D4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26" y="3075"/>
                  <a:ext cx="528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Male</a:t>
                  </a:r>
                </a:p>
              </p:txBody>
            </p:sp>
            <p:sp>
              <p:nvSpPr>
                <p:cNvPr id="12" name="Text Box 202">
                  <a:extLst>
                    <a:ext uri="{FF2B5EF4-FFF2-40B4-BE49-F238E27FC236}">
                      <a16:creationId xmlns:a16="http://schemas.microsoft.com/office/drawing/2014/main" id="{A4CA00CA-F02A-40B1-8A82-27069B5E49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0" y="3072"/>
                  <a:ext cx="72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Female</a:t>
                  </a:r>
                </a:p>
              </p:txBody>
            </p:sp>
          </p:grpSp>
          <p:grpSp>
            <p:nvGrpSpPr>
              <p:cNvPr id="7" name="Group 210">
                <a:extLst>
                  <a:ext uri="{FF2B5EF4-FFF2-40B4-BE49-F238E27FC236}">
                    <a16:creationId xmlns:a16="http://schemas.microsoft.com/office/drawing/2014/main" id="{94293DE3-6CBA-4992-A5AE-83C0E7A123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3" y="2594"/>
                <a:ext cx="576" cy="478"/>
                <a:chOff x="3552" y="1346"/>
                <a:chExt cx="576" cy="478"/>
              </a:xfrm>
            </p:grpSpPr>
            <p:sp>
              <p:nvSpPr>
                <p:cNvPr id="8" name="Text Box 211">
                  <a:extLst>
                    <a:ext uri="{FF2B5EF4-FFF2-40B4-BE49-F238E27FC236}">
                      <a16:creationId xmlns:a16="http://schemas.microsoft.com/office/drawing/2014/main" id="{1F91B424-AD77-400C-BE67-F521F0D5F9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41" y="1346"/>
                  <a:ext cx="178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Times" panose="02020603050405020304" pitchFamily="18" charset="0"/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         </a:t>
                  </a:r>
                  <a:r>
                    <a:rPr kumimoji="0" lang="en-US" altLang="zh-CN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*</a:t>
                  </a:r>
                  <a:endPara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" name="Line 212">
                  <a:extLst>
                    <a:ext uri="{FF2B5EF4-FFF2-40B4-BE49-F238E27FC236}">
                      <a16:creationId xmlns:a16="http://schemas.microsoft.com/office/drawing/2014/main" id="{08B40415-9C86-4AF2-B694-A59A53BCC1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52" y="1507"/>
                  <a:ext cx="266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0" name="Line 213">
                  <a:extLst>
                    <a:ext uri="{FF2B5EF4-FFF2-40B4-BE49-F238E27FC236}">
                      <a16:creationId xmlns:a16="http://schemas.microsoft.com/office/drawing/2014/main" id="{DC63EFD4-C611-4B3D-9B4F-77F688DE9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862" y="1507"/>
                  <a:ext cx="266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/>
                    <a:ea typeface="黑体" panose="02010609060101010101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33" name="Text Box 231">
              <a:extLst>
                <a:ext uri="{FF2B5EF4-FFF2-40B4-BE49-F238E27FC236}">
                  <a16:creationId xmlns:a16="http://schemas.microsoft.com/office/drawing/2014/main" id="{AE371359-826D-4F65-9905-34DE4DA9B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7547" y="6276632"/>
              <a:ext cx="11430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100000"/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Gender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5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1500"/>
            <a:ext cx="9144000" cy="568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279400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8229600" h="1143000">
                <a:moveTo>
                  <a:pt x="0" y="0"/>
                </a:moveTo>
                <a:lnTo>
                  <a:pt x="8229600" y="0"/>
                </a:lnTo>
                <a:lnTo>
                  <a:pt x="82296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914" y="447357"/>
            <a:ext cx="79686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26335" algn="l"/>
              </a:tabLst>
            </a:pPr>
            <a:r>
              <a:rPr sz="4400" spc="-5" dirty="0"/>
              <a:t>Our</a:t>
            </a:r>
            <a:r>
              <a:rPr sz="4400" spc="10" dirty="0"/>
              <a:t> </a:t>
            </a:r>
            <a:r>
              <a:rPr sz="4400" spc="-25" dirty="0"/>
              <a:t>world	</a:t>
            </a:r>
            <a:r>
              <a:rPr sz="4400" dirty="0"/>
              <a:t>is increasingly data</a:t>
            </a:r>
            <a:r>
              <a:rPr sz="4400" spc="-95" dirty="0"/>
              <a:t> </a:t>
            </a:r>
            <a:r>
              <a:rPr sz="4400" spc="-25" dirty="0"/>
              <a:t>driven</a:t>
            </a:r>
            <a:endParaRPr sz="44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78202" y="6437266"/>
            <a:ext cx="1536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pPr marL="38100" marR="0" lvl="0" indent="0" algn="l" defTabSz="914400" rtl="0" eaLnBrk="1" fontAlgn="auto" latinLnBrk="0" hangingPunct="1">
                <a:lnSpc>
                  <a:spcPts val="14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3454" y="6116320"/>
            <a:ext cx="4780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Sourc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  <a:hlinkClick r:id="rId3"/>
              </a:rPr>
              <a:t>e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  <a:hlinkClick r:id="rId3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  <a:hlinkClick r:id="rId3"/>
              </a:rPr>
              <a:t>(http://www.agencypja.com/site/assets/files/1826/marketingdata-1.jpg)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464" y="403412"/>
            <a:ext cx="6459071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algn="ctr">
              <a:spcBef>
                <a:spcPts val="88"/>
              </a:spcBef>
            </a:pPr>
            <a:r>
              <a:rPr sz="3177" spc="-4" dirty="0"/>
              <a:t>Example </a:t>
            </a:r>
            <a:r>
              <a:rPr sz="3177" dirty="0"/>
              <a:t>1: </a:t>
            </a:r>
            <a:r>
              <a:rPr sz="3177" spc="-84" dirty="0"/>
              <a:t>Generaliza</a:t>
            </a:r>
            <a:r>
              <a:rPr lang="en-US" sz="3177" spc="-84" dirty="0"/>
              <a:t>tion</a:t>
            </a:r>
            <a:r>
              <a:rPr sz="3177" spc="-49" dirty="0"/>
              <a:t> </a:t>
            </a:r>
            <a:r>
              <a:rPr sz="3177" spc="-4" dirty="0"/>
              <a:t>(Coarsening)</a:t>
            </a:r>
            <a:endParaRPr sz="3177" dirty="0"/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14EE5-9118-4C29-90FB-A3D5B404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8" y="1143000"/>
            <a:ext cx="8756302" cy="51176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88DEC75-F4C4-4829-BC46-5838FAD9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73" y="1613647"/>
            <a:ext cx="5134454" cy="3831933"/>
          </a:xfrm>
          <a:prstGeom prst="rect">
            <a:avLst/>
          </a:prstGeom>
        </p:spPr>
      </p:pic>
      <p:sp>
        <p:nvSpPr>
          <p:cNvPr id="52" name="object 2">
            <a:extLst>
              <a:ext uri="{FF2B5EF4-FFF2-40B4-BE49-F238E27FC236}">
                <a16:creationId xmlns:a16="http://schemas.microsoft.com/office/drawing/2014/main" id="{49B8EC51-67F7-4892-90E6-4B3A33E83C63}"/>
              </a:ext>
            </a:extLst>
          </p:cNvPr>
          <p:cNvSpPr txBox="1">
            <a:spLocks/>
          </p:cNvSpPr>
          <p:nvPr/>
        </p:nvSpPr>
        <p:spPr>
          <a:xfrm>
            <a:off x="1342464" y="403412"/>
            <a:ext cx="6459071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1206" algn="ctr" defTabSz="806867">
              <a:spcBef>
                <a:spcPts val="88"/>
              </a:spcBef>
            </a:pPr>
            <a:r>
              <a:rPr lang="en-US" sz="3177" kern="0" spc="-4" dirty="0">
                <a:solidFill>
                  <a:sysClr val="windowText" lastClr="000000"/>
                </a:solidFill>
                <a:latin typeface="Calibri"/>
              </a:rPr>
              <a:t>Example </a:t>
            </a:r>
            <a:r>
              <a:rPr lang="en-US" sz="3177" kern="0" dirty="0">
                <a:solidFill>
                  <a:sysClr val="windowText" lastClr="000000"/>
                </a:solidFill>
                <a:latin typeface="Calibri"/>
              </a:rPr>
              <a:t>1: Clustering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8793" y="627530"/>
            <a:ext cx="534968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Example </a:t>
            </a:r>
            <a:r>
              <a:rPr lang="en-US" dirty="0"/>
              <a:t>2</a:t>
            </a:r>
            <a:r>
              <a:rPr dirty="0"/>
              <a:t>:</a:t>
            </a:r>
            <a:r>
              <a:rPr spc="-66" dirty="0"/>
              <a:t> </a:t>
            </a:r>
            <a:r>
              <a:rPr spc="-79" dirty="0"/>
              <a:t>Micro</a:t>
            </a:r>
            <a:r>
              <a:rPr lang="en-US" spc="-79" dirty="0"/>
              <a:t>-</a:t>
            </a:r>
            <a:r>
              <a:rPr spc="-79" dirty="0"/>
              <a:t>aggrega</a:t>
            </a:r>
            <a:r>
              <a:rPr lang="en-US" spc="-79" dirty="0"/>
              <a:t>tion</a:t>
            </a:r>
            <a:endParaRPr spc="-79" dirty="0"/>
          </a:p>
        </p:txBody>
      </p:sp>
      <p:sp>
        <p:nvSpPr>
          <p:cNvPr id="3" name="object 3"/>
          <p:cNvSpPr/>
          <p:nvPr/>
        </p:nvSpPr>
        <p:spPr>
          <a:xfrm>
            <a:off x="4274942" y="3065929"/>
            <a:ext cx="843497" cy="506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03057" y="3092823"/>
            <a:ext cx="739588" cy="403412"/>
          </a:xfrm>
          <a:custGeom>
            <a:avLst/>
            <a:gdLst/>
            <a:ahLst/>
            <a:cxnLst/>
            <a:rect l="l" t="t" r="r" b="b"/>
            <a:pathLst>
              <a:path w="838200" h="457200">
                <a:moveTo>
                  <a:pt x="609600" y="0"/>
                </a:moveTo>
                <a:lnTo>
                  <a:pt x="609600" y="114300"/>
                </a:lnTo>
                <a:lnTo>
                  <a:pt x="0" y="114300"/>
                </a:lnTo>
                <a:lnTo>
                  <a:pt x="0" y="342900"/>
                </a:lnTo>
                <a:lnTo>
                  <a:pt x="609600" y="342900"/>
                </a:lnTo>
                <a:lnTo>
                  <a:pt x="609600" y="457200"/>
                </a:lnTo>
                <a:lnTo>
                  <a:pt x="838200" y="228600"/>
                </a:lnTo>
                <a:lnTo>
                  <a:pt x="609600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28198" y="1785495"/>
          <a:ext cx="3494552" cy="3818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0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929"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241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Nationality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942192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51">
                <a:tc gridSpan="3">
                  <a:txBody>
                    <a:bodyPr/>
                    <a:lstStyle/>
                    <a:p>
                      <a:pPr marL="5715" algn="ctr">
                        <a:lnSpc>
                          <a:spcPts val="1614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4</a:t>
                      </a:r>
                      <a:r>
                        <a:rPr sz="1200" b="1" spc="-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tuples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solidFill>
                      <a:srgbClr val="D84800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61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sz="1200" b="1" spc="-2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000">
                <a:tc gridSpan="3">
                  <a:txBody>
                    <a:bodyPr/>
                    <a:lstStyle/>
                    <a:p>
                      <a:pPr marL="840740" marR="694690" indent="-132715">
                        <a:lnSpc>
                          <a:spcPts val="200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Zip code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200" b="1" spc="-6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130** 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23 &lt;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Age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200" b="1" spc="-7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29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22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solidFill>
                      <a:srgbClr val="D84800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570"/>
                        </a:lnSpc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and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sz="1200" b="1" spc="-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Flu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738">
                <a:tc gridSpan="3"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Average(age)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200" b="1" spc="-2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25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15128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94">
                <a:tc gridSpan="3"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4</a:t>
                      </a:r>
                      <a:r>
                        <a:rPr sz="1200" b="1" spc="-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tuples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200" b="1" spc="-3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Cancer,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29">
                <a:tc gridSpan="3">
                  <a:txBody>
                    <a:bodyPr/>
                    <a:lstStyle/>
                    <a:p>
                      <a:pPr marL="933450">
                        <a:lnSpc>
                          <a:spcPts val="1645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Zip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200" b="1" spc="-1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1485*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6163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645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200" b="1" spc="-2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6163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67">
                <a:tc gridSpan="3">
                  <a:txBody>
                    <a:bodyPr/>
                    <a:lstStyle/>
                    <a:p>
                      <a:pPr marL="847090">
                        <a:lnSpc>
                          <a:spcPts val="1660"/>
                        </a:lnSpc>
                        <a:spcBef>
                          <a:spcPts val="254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47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&lt;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Age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200" b="1" spc="-2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59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28574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600"/>
                        </a:lnSpc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and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99">
                <a:tc gridSpan="3">
                  <a:txBody>
                    <a:bodyPr/>
                    <a:lstStyle/>
                    <a:p>
                      <a:pPr marL="628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Average(age)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200" b="1" spc="-2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3754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620"/>
                        </a:lnSpc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sz="1200" b="1" spc="-2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Flu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798">
                <a:tc gridSpan="3">
                  <a:txBody>
                    <a:bodyPr/>
                    <a:lstStyle/>
                    <a:p>
                      <a:pPr marL="5715" algn="ctr">
                        <a:lnSpc>
                          <a:spcPts val="1614"/>
                        </a:lnSpc>
                        <a:spcBef>
                          <a:spcPts val="370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4</a:t>
                      </a:r>
                      <a:r>
                        <a:rPr sz="1200" b="1" spc="-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tuples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solidFill>
                      <a:srgbClr val="CD665F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610"/>
                        </a:lnSpc>
                        <a:spcBef>
                          <a:spcPts val="375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All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000">
                <a:tc gridSpan="3">
                  <a:txBody>
                    <a:bodyPr/>
                    <a:lstStyle/>
                    <a:p>
                      <a:pPr marL="861060" marR="847090" indent="82550">
                        <a:lnSpc>
                          <a:spcPts val="2000"/>
                        </a:lnSpc>
                        <a:spcBef>
                          <a:spcPts val="20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Zip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 </a:t>
                      </a:r>
                      <a:r>
                        <a:rPr sz="1200" b="1" spc="-5" dirty="0">
                          <a:latin typeface="Georgia"/>
                          <a:cs typeface="Georgia"/>
                        </a:rPr>
                        <a:t>130** 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31 &lt; Age &lt;</a:t>
                      </a:r>
                      <a:r>
                        <a:rPr sz="1200" b="1" spc="-10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37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22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solidFill>
                      <a:srgbClr val="CD665F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ts val="1570"/>
                        </a:lnSpc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200">
                        <a:latin typeface="Georgia"/>
                        <a:cs typeface="Georgia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b="1" dirty="0">
                          <a:latin typeface="Georgia"/>
                          <a:cs typeface="Georgia"/>
                        </a:rPr>
                        <a:t>patients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710">
                <a:tc gridSpan="3">
                  <a:txBody>
                    <a:bodyPr/>
                    <a:lstStyle/>
                    <a:p>
                      <a:pPr marL="6242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b="1" spc="-5" dirty="0">
                          <a:latin typeface="Georgia"/>
                          <a:cs typeface="Georgia"/>
                        </a:rPr>
                        <a:t>Avergae(age)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=</a:t>
                      </a:r>
                      <a:r>
                        <a:rPr sz="1200" b="1" spc="-1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200" b="1" dirty="0">
                          <a:latin typeface="Georgia"/>
                          <a:cs typeface="Georgia"/>
                        </a:rPr>
                        <a:t>34</a:t>
                      </a:r>
                      <a:endParaRPr sz="1200">
                        <a:latin typeface="Georgia"/>
                        <a:cs typeface="Georgia"/>
                      </a:endParaRPr>
                    </a:p>
                  </a:txBody>
                  <a:tcPr marL="0" marR="0" marT="15128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51758" y="1532539"/>
            <a:ext cx="226863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06867">
              <a:lnSpc>
                <a:spcPts val="1381"/>
              </a:lnSpc>
              <a:tabLst>
                <a:tab pos="692560" algn="l"/>
                <a:tab pos="1363829" algn="l"/>
              </a:tabLst>
            </a:pPr>
            <a:r>
              <a:rPr sz="1235" b="1" dirty="0">
                <a:solidFill>
                  <a:prstClr val="black"/>
                </a:solidFill>
                <a:latin typeface="Georgia"/>
                <a:cs typeface="Georgia"/>
              </a:rPr>
              <a:t>Z</a:t>
            </a:r>
            <a:r>
              <a:rPr sz="1235" b="1" spc="-4" dirty="0">
                <a:solidFill>
                  <a:prstClr val="black"/>
                </a:solidFill>
                <a:latin typeface="Georgia"/>
                <a:cs typeface="Georgia"/>
              </a:rPr>
              <a:t>i</a:t>
            </a:r>
            <a:r>
              <a:rPr sz="1235" b="1" dirty="0">
                <a:solidFill>
                  <a:prstClr val="black"/>
                </a:solidFill>
                <a:latin typeface="Georgia"/>
                <a:cs typeface="Georgia"/>
              </a:rPr>
              <a:t>p	A</a:t>
            </a:r>
            <a:r>
              <a:rPr sz="1235" b="1" spc="-4" dirty="0">
                <a:solidFill>
                  <a:prstClr val="black"/>
                </a:solidFill>
                <a:latin typeface="Georgia"/>
                <a:cs typeface="Georgia"/>
              </a:rPr>
              <a:t>g</a:t>
            </a:r>
            <a:r>
              <a:rPr sz="1235" b="1" dirty="0">
                <a:solidFill>
                  <a:prstClr val="black"/>
                </a:solidFill>
                <a:latin typeface="Georgia"/>
                <a:cs typeface="Georgia"/>
              </a:rPr>
              <a:t>e	</a:t>
            </a:r>
            <a:r>
              <a:rPr sz="1235" b="1" spc="-4" dirty="0">
                <a:solidFill>
                  <a:prstClr val="black"/>
                </a:solidFill>
                <a:latin typeface="Georgia"/>
                <a:cs typeface="Georgia"/>
              </a:rPr>
              <a:t>Nati</a:t>
            </a:r>
            <a:r>
              <a:rPr sz="1235" b="1" dirty="0">
                <a:solidFill>
                  <a:prstClr val="black"/>
                </a:solidFill>
                <a:latin typeface="Georgia"/>
                <a:cs typeface="Georgia"/>
              </a:rPr>
              <a:t>onal</a:t>
            </a:r>
            <a:r>
              <a:rPr sz="1235" b="1" spc="-4" dirty="0">
                <a:solidFill>
                  <a:prstClr val="black"/>
                </a:solidFill>
                <a:latin typeface="Georgia"/>
                <a:cs typeface="Georgia"/>
              </a:rPr>
              <a:t>ity</a:t>
            </a:r>
            <a:endParaRPr sz="1235">
              <a:solidFill>
                <a:prstClr val="black"/>
              </a:solidFill>
              <a:latin typeface="Georgia"/>
              <a:cs typeface="Georgi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69963" y="1464727"/>
          <a:ext cx="3450289" cy="3938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5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0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3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942192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5"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28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Russian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68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29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68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21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Japanese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Flu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04"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23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Flu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48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50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Indian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48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55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Russian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320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48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50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47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Flu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320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48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50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59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Flu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04"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31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891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53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37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Indian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68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36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Japanese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405"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1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100" b="1" spc="-5" dirty="0">
                          <a:latin typeface="Georgia"/>
                          <a:cs typeface="Georgia"/>
                        </a:rPr>
                        <a:t>68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dirty="0">
                          <a:latin typeface="Georgia"/>
                          <a:cs typeface="Georgia"/>
                        </a:rPr>
                        <a:t>32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American</a:t>
                      </a:r>
                      <a:endParaRPr sz="11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1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100" dirty="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770" y="2846294"/>
            <a:ext cx="5453903" cy="1097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97377" marR="4483" indent="-986170">
              <a:spcBef>
                <a:spcPts val="88"/>
              </a:spcBef>
            </a:pPr>
            <a:r>
              <a:rPr b="1" spc="-4" dirty="0">
                <a:solidFill>
                  <a:srgbClr val="800000"/>
                </a:solidFill>
              </a:rPr>
              <a:t>Does </a:t>
            </a:r>
            <a:r>
              <a:rPr b="1" spc="-168" dirty="0">
                <a:solidFill>
                  <a:srgbClr val="800000"/>
                </a:solidFill>
              </a:rPr>
              <a:t>k-­‐Anonymity </a:t>
            </a:r>
            <a:r>
              <a:rPr b="1" spc="-4" dirty="0">
                <a:solidFill>
                  <a:srgbClr val="800000"/>
                </a:solidFill>
              </a:rPr>
              <a:t>guarantee  suﬃcient </a:t>
            </a:r>
            <a:r>
              <a:rPr b="1" dirty="0">
                <a:solidFill>
                  <a:srgbClr val="800000"/>
                </a:solidFill>
                <a:latin typeface="Calibri"/>
                <a:cs typeface="Calibri"/>
              </a:rPr>
              <a:t>privacy</a:t>
            </a:r>
            <a:r>
              <a:rPr b="1" spc="-9" dirty="0">
                <a:solidFill>
                  <a:srgbClr val="800000"/>
                </a:solidFill>
              </a:rPr>
              <a:t> </a:t>
            </a:r>
            <a:r>
              <a:rPr b="1" dirty="0">
                <a:solidFill>
                  <a:srgbClr val="800000"/>
                </a:solidFill>
                <a:latin typeface="Calibri"/>
                <a:cs typeface="Calibri"/>
              </a:rPr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053" y="627530"/>
            <a:ext cx="4184276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75" dirty="0"/>
              <a:t>Adack </a:t>
            </a:r>
            <a:r>
              <a:rPr dirty="0"/>
              <a:t>1:</a:t>
            </a:r>
            <a:r>
              <a:rPr spc="-150" dirty="0"/>
              <a:t> </a:t>
            </a:r>
            <a:r>
              <a:rPr spc="-4" dirty="0"/>
              <a:t>Homogeneity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0742" y="2300343"/>
            <a:ext cx="2263028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824" dirty="0">
                <a:solidFill>
                  <a:srgbClr val="800000"/>
                </a:solidFill>
                <a:latin typeface="Calibri"/>
                <a:cs typeface="Calibri"/>
              </a:rPr>
              <a:t>Bob </a:t>
            </a:r>
            <a:r>
              <a:rPr sz="2824" spc="-4" dirty="0">
                <a:solidFill>
                  <a:srgbClr val="800000"/>
                </a:solidFill>
                <a:latin typeface="Calibri"/>
                <a:cs typeface="Calibri"/>
              </a:rPr>
              <a:t>has</a:t>
            </a:r>
            <a:r>
              <a:rPr sz="2824" spc="-84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824" spc="-4" dirty="0">
                <a:solidFill>
                  <a:srgbClr val="800000"/>
                </a:solidFill>
                <a:latin typeface="Calibri"/>
                <a:cs typeface="Calibri"/>
              </a:rPr>
              <a:t>Cancer</a:t>
            </a:r>
            <a:endParaRPr sz="2824">
              <a:solidFill>
                <a:prstClr val="black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24786" y="1397492"/>
          <a:ext cx="3225052" cy="32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14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942192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84628" y="1789895"/>
            <a:ext cx="2971800" cy="2301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46" defTabSz="806867">
              <a:lnSpc>
                <a:spcPts val="1575"/>
              </a:lnSpc>
              <a:tabLst>
                <a:tab pos="884752" algn="l"/>
                <a:tab pos="1796959" algn="l"/>
                <a:tab pos="2378015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130**	&lt;30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646" defTabSz="806867">
              <a:spcBef>
                <a:spcPts val="843"/>
              </a:spcBef>
              <a:tabLst>
                <a:tab pos="884752" algn="l"/>
                <a:tab pos="1796959" algn="l"/>
                <a:tab pos="2378015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130**	&lt;30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646" defTabSz="806867">
              <a:spcBef>
                <a:spcPts val="635"/>
              </a:spcBef>
              <a:tabLst>
                <a:tab pos="884752" algn="l"/>
                <a:tab pos="1796959" algn="l"/>
                <a:tab pos="2495123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130**	&lt;30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646" defTabSz="806867">
              <a:spcBef>
                <a:spcPts val="635"/>
              </a:spcBef>
              <a:tabLst>
                <a:tab pos="884752" algn="l"/>
                <a:tab pos="1796959" algn="l"/>
                <a:tab pos="2495123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130**	&lt;30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lnSpc>
                <a:spcPct val="137500"/>
              </a:lnSpc>
              <a:spcBef>
                <a:spcPts val="9"/>
              </a:spcBef>
              <a:tabLst>
                <a:tab pos="882510" algn="l"/>
                <a:tab pos="1796399" algn="l"/>
                <a:tab pos="2321983" algn="l"/>
                <a:tab pos="2378015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48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5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&gt;40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  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44"/>
              </a:spcBef>
              <a:tabLst>
                <a:tab pos="881950" algn="l"/>
                <a:tab pos="1796399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35"/>
              </a:spcBef>
              <a:tabLst>
                <a:tab pos="881950" algn="l"/>
                <a:tab pos="1795838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24786" y="4114093"/>
          <a:ext cx="3225052" cy="1250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804">
                <a:tc>
                  <a:txBody>
                    <a:bodyPr/>
                    <a:lstStyle/>
                    <a:p>
                      <a:pPr marR="16446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30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40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684">
                <a:tc>
                  <a:txBody>
                    <a:bodyPr/>
                    <a:lstStyle/>
                    <a:p>
                      <a:pPr marR="16446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30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40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146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04">
                <a:tc>
                  <a:txBody>
                    <a:bodyPr/>
                    <a:lstStyle/>
                    <a:p>
                      <a:pPr marR="16446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30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40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05">
                <a:tc>
                  <a:txBody>
                    <a:bodyPr/>
                    <a:lstStyle/>
                    <a:p>
                      <a:pPr marR="16446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3589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30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40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CD665F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Cancer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2022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92375" y="4355845"/>
          <a:ext cx="3225052" cy="683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Name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0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Bob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13053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35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??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504763" y="1748118"/>
            <a:ext cx="3496235" cy="2353235"/>
          </a:xfrm>
          <a:custGeom>
            <a:avLst/>
            <a:gdLst/>
            <a:ahLst/>
            <a:cxnLst/>
            <a:rect l="l" t="t" r="r" b="b"/>
            <a:pathLst>
              <a:path w="3962400" h="2667000">
                <a:moveTo>
                  <a:pt x="0" y="0"/>
                </a:moveTo>
                <a:lnTo>
                  <a:pt x="3962400" y="0"/>
                </a:lnTo>
                <a:lnTo>
                  <a:pt x="3962400" y="2667000"/>
                </a:lnTo>
                <a:lnTo>
                  <a:pt x="0" y="2667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4764" y="1748118"/>
            <a:ext cx="3494554" cy="2352115"/>
          </a:xfrm>
          <a:custGeom>
            <a:avLst/>
            <a:gdLst/>
            <a:ahLst/>
            <a:cxnLst/>
            <a:rect l="l" t="t" r="r" b="b"/>
            <a:pathLst>
              <a:path w="3960495" h="2665729">
                <a:moveTo>
                  <a:pt x="0" y="0"/>
                </a:moveTo>
                <a:lnTo>
                  <a:pt x="3960379" y="0"/>
                </a:lnTo>
                <a:lnTo>
                  <a:pt x="3960379" y="2665639"/>
                </a:lnTo>
                <a:lnTo>
                  <a:pt x="0" y="2665639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24786" y="1397492"/>
          <a:ext cx="3225052" cy="1532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2796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latin typeface="Georgia"/>
                          <a:cs typeface="Georgia"/>
                        </a:rPr>
                        <a:t>A</a:t>
                      </a:r>
                      <a:r>
                        <a:rPr sz="1600" b="1" spc="-5" dirty="0">
                          <a:latin typeface="Georgia"/>
                          <a:cs typeface="Georgia"/>
                        </a:rPr>
                        <a:t>g</a:t>
                      </a:r>
                      <a:r>
                        <a:rPr sz="1600" b="1" dirty="0">
                          <a:latin typeface="Georgia"/>
                          <a:cs typeface="Georgia"/>
                        </a:rPr>
                        <a:t>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942192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00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68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Heart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8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Flu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41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Flu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784628" y="3000668"/>
            <a:ext cx="2971800" cy="2264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06867">
              <a:lnSpc>
                <a:spcPts val="1575"/>
              </a:lnSpc>
              <a:tabLst>
                <a:tab pos="882510" algn="l"/>
                <a:tab pos="1796399" algn="l"/>
                <a:tab pos="2321983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48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5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&gt;40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35"/>
              </a:spcBef>
              <a:tabLst>
                <a:tab pos="882510" algn="l"/>
                <a:tab pos="1796399" algn="l"/>
                <a:tab pos="2378015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44"/>
              </a:spcBef>
              <a:tabLst>
                <a:tab pos="881950" algn="l"/>
                <a:tab pos="1796399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35"/>
              </a:spcBef>
              <a:tabLst>
                <a:tab pos="881950" algn="l"/>
                <a:tab pos="1795838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35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44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35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40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4940" y="627530"/>
            <a:ext cx="5984501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75" dirty="0"/>
              <a:t>Adack </a:t>
            </a:r>
            <a:r>
              <a:rPr dirty="0"/>
              <a:t>2: Background</a:t>
            </a:r>
            <a:r>
              <a:rPr spc="-150" dirty="0"/>
              <a:t> </a:t>
            </a:r>
            <a:r>
              <a:rPr dirty="0"/>
              <a:t>knowledge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92375" y="1935374"/>
          <a:ext cx="3225053" cy="683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Name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0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Umeko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13068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24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Japan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504763" y="2958353"/>
            <a:ext cx="3496235" cy="2487706"/>
          </a:xfrm>
          <a:custGeom>
            <a:avLst/>
            <a:gdLst/>
            <a:ahLst/>
            <a:cxnLst/>
            <a:rect l="l" t="t" r="r" b="b"/>
            <a:pathLst>
              <a:path w="3962400" h="2819400">
                <a:moveTo>
                  <a:pt x="0" y="0"/>
                </a:moveTo>
                <a:lnTo>
                  <a:pt x="3962400" y="0"/>
                </a:lnTo>
                <a:lnTo>
                  <a:pt x="3962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4764" y="2958353"/>
            <a:ext cx="3494554" cy="2486585"/>
          </a:xfrm>
          <a:custGeom>
            <a:avLst/>
            <a:gdLst/>
            <a:ahLst/>
            <a:cxnLst/>
            <a:rect l="l" t="t" r="r" b="b"/>
            <a:pathLst>
              <a:path w="3960495" h="2818129">
                <a:moveTo>
                  <a:pt x="0" y="0"/>
                </a:moveTo>
                <a:lnTo>
                  <a:pt x="3960379" y="0"/>
                </a:lnTo>
                <a:lnTo>
                  <a:pt x="3960379" y="2817961"/>
                </a:lnTo>
                <a:lnTo>
                  <a:pt x="0" y="2817961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24786" y="1397492"/>
          <a:ext cx="3225052" cy="32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145"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Disease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942192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795745" y="1789894"/>
            <a:ext cx="2905125" cy="525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06867">
              <a:lnSpc>
                <a:spcPts val="1575"/>
              </a:lnSpc>
              <a:tabLst>
                <a:tab pos="873545" algn="l"/>
                <a:tab pos="1785753" algn="l"/>
                <a:tab pos="2366809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&lt;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843"/>
              </a:spcBef>
              <a:tabLst>
                <a:tab pos="873545" algn="l"/>
                <a:tab pos="1785753" algn="l"/>
                <a:tab pos="2366809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&lt;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24786" y="2353236"/>
          <a:ext cx="3225052" cy="584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939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057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1905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057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1905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814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057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1905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Flu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057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1905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4"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**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&lt;</a:t>
                      </a:r>
                      <a:r>
                        <a:rPr sz="1400" b="1" spc="-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1400" b="1" dirty="0">
                          <a:latin typeface="Georgia"/>
                          <a:cs typeface="Georgia"/>
                        </a:rPr>
                        <a:t>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5814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*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D848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400" b="1" dirty="0">
                          <a:latin typeface="Georgia"/>
                          <a:cs typeface="Georgia"/>
                        </a:rPr>
                        <a:t>Flu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90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84628" y="3000668"/>
            <a:ext cx="2971800" cy="2264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806867">
              <a:lnSpc>
                <a:spcPts val="1575"/>
              </a:lnSpc>
              <a:tabLst>
                <a:tab pos="882510" algn="l"/>
                <a:tab pos="1796399" algn="l"/>
                <a:tab pos="2321983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48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5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&gt;40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35"/>
              </a:spcBef>
              <a:tabLst>
                <a:tab pos="882510" algn="l"/>
                <a:tab pos="1796399" algn="l"/>
                <a:tab pos="2378015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Heart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44"/>
              </a:spcBef>
              <a:tabLst>
                <a:tab pos="881950" algn="l"/>
                <a:tab pos="1796399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defTabSz="806867">
              <a:spcBef>
                <a:spcPts val="635"/>
              </a:spcBef>
              <a:tabLst>
                <a:tab pos="881950" algn="l"/>
                <a:tab pos="1795838" algn="l"/>
                <a:tab pos="249456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1485*	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&gt;40	*	Flu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35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44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35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  <a:p>
            <a:pPr marL="10086" defTabSz="806867">
              <a:spcBef>
                <a:spcPts val="640"/>
              </a:spcBef>
              <a:tabLst>
                <a:tab pos="792298" algn="l"/>
                <a:tab pos="1795838" algn="l"/>
                <a:tab pos="2321422" algn="l"/>
              </a:tabLst>
            </a:pP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13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*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*	30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-</a:t>
            </a:r>
            <a:r>
              <a:rPr sz="1412" b="1" dirty="0">
                <a:solidFill>
                  <a:prstClr val="black"/>
                </a:solidFill>
                <a:latin typeface="Georgia"/>
                <a:cs typeface="Georgia"/>
              </a:rPr>
              <a:t>40	*	</a:t>
            </a:r>
            <a:r>
              <a:rPr sz="1412" b="1" spc="-4" dirty="0">
                <a:solidFill>
                  <a:prstClr val="black"/>
                </a:solidFill>
                <a:latin typeface="Georgia"/>
                <a:cs typeface="Georgia"/>
              </a:rPr>
              <a:t>Cancer</a:t>
            </a:r>
            <a:endParaRPr sz="1412">
              <a:solidFill>
                <a:prstClr val="black"/>
              </a:solidFill>
              <a:latin typeface="Georgia"/>
              <a:cs typeface="Georg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84940" y="627530"/>
            <a:ext cx="5984501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75" dirty="0"/>
              <a:t>Adack </a:t>
            </a:r>
            <a:r>
              <a:rPr dirty="0"/>
              <a:t>2: Background</a:t>
            </a:r>
            <a:r>
              <a:rPr spc="-150" dirty="0"/>
              <a:t> </a:t>
            </a:r>
            <a:r>
              <a:rPr dirty="0"/>
              <a:t>knowledge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92375" y="1935374"/>
          <a:ext cx="3225053" cy="683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56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Name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Zip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latin typeface="Georgia"/>
                          <a:cs typeface="Georgia"/>
                        </a:rPr>
                        <a:t>Age</a:t>
                      </a:r>
                      <a:endParaRPr sz="16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Nat.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  <a:solidFill>
                      <a:srgbClr val="007600">
                        <a:alpha val="5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0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Umeko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13068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24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latin typeface="Georgia"/>
                          <a:cs typeface="Georgia"/>
                        </a:rPr>
                        <a:t>Japan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800000"/>
                      </a:solidFill>
                      <a:prstDash val="solid"/>
                    </a:lnL>
                    <a:lnR w="38100">
                      <a:solidFill>
                        <a:srgbClr val="800000"/>
                      </a:solidFill>
                      <a:prstDash val="solid"/>
                    </a:lnR>
                    <a:lnT w="38100">
                      <a:solidFill>
                        <a:srgbClr val="800000"/>
                      </a:solidFill>
                      <a:prstDash val="solid"/>
                    </a:lnT>
                    <a:lnB w="38100">
                      <a:solidFill>
                        <a:srgbClr val="8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504763" y="2958353"/>
            <a:ext cx="3496235" cy="2487706"/>
          </a:xfrm>
          <a:custGeom>
            <a:avLst/>
            <a:gdLst/>
            <a:ahLst/>
            <a:cxnLst/>
            <a:rect l="l" t="t" r="r" b="b"/>
            <a:pathLst>
              <a:path w="3962400" h="2819400">
                <a:moveTo>
                  <a:pt x="0" y="0"/>
                </a:moveTo>
                <a:lnTo>
                  <a:pt x="3962400" y="0"/>
                </a:lnTo>
                <a:lnTo>
                  <a:pt x="39624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04764" y="2958353"/>
            <a:ext cx="3494554" cy="2486585"/>
          </a:xfrm>
          <a:custGeom>
            <a:avLst/>
            <a:gdLst/>
            <a:ahLst/>
            <a:cxnLst/>
            <a:rect l="l" t="t" r="r" b="b"/>
            <a:pathLst>
              <a:path w="3960495" h="2818129">
                <a:moveTo>
                  <a:pt x="0" y="0"/>
                </a:moveTo>
                <a:lnTo>
                  <a:pt x="3960379" y="0"/>
                </a:lnTo>
                <a:lnTo>
                  <a:pt x="3960379" y="2817961"/>
                </a:lnTo>
                <a:lnTo>
                  <a:pt x="0" y="2817961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7530" y="1748117"/>
            <a:ext cx="3496235" cy="605118"/>
          </a:xfrm>
          <a:custGeom>
            <a:avLst/>
            <a:gdLst/>
            <a:ahLst/>
            <a:cxnLst/>
            <a:rect l="l" t="t" r="r" b="b"/>
            <a:pathLst>
              <a:path w="3962400" h="685800">
                <a:moveTo>
                  <a:pt x="0" y="0"/>
                </a:moveTo>
                <a:lnTo>
                  <a:pt x="3962400" y="0"/>
                </a:lnTo>
                <a:lnTo>
                  <a:pt x="39624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119"/>
            </a:srgbClr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7530" y="1748117"/>
            <a:ext cx="3494554" cy="605118"/>
          </a:xfrm>
          <a:custGeom>
            <a:avLst/>
            <a:gdLst/>
            <a:ahLst/>
            <a:cxnLst/>
            <a:rect l="l" t="t" r="r" b="b"/>
            <a:pathLst>
              <a:path w="3960495" h="685800">
                <a:moveTo>
                  <a:pt x="0" y="0"/>
                </a:moveTo>
                <a:lnTo>
                  <a:pt x="3960379" y="0"/>
                </a:lnTo>
                <a:lnTo>
                  <a:pt x="3960379" y="685450"/>
                </a:lnTo>
                <a:lnTo>
                  <a:pt x="0" y="685450"/>
                </a:lnTo>
                <a:lnTo>
                  <a:pt x="0" y="0"/>
                </a:lnTo>
                <a:close/>
              </a:path>
            </a:pathLst>
          </a:custGeom>
          <a:ln w="253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236" y="2794543"/>
            <a:ext cx="3465673" cy="836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7605" y="2812880"/>
            <a:ext cx="3091601" cy="799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353" y="2823883"/>
            <a:ext cx="3361765" cy="700041"/>
          </a:xfrm>
          <a:prstGeom prst="rect">
            <a:avLst/>
          </a:prstGeom>
          <a:solidFill>
            <a:srgbClr val="EFF3E4"/>
          </a:solidFill>
        </p:spPr>
        <p:txBody>
          <a:bodyPr vert="horz" wrap="square" lIns="0" tIns="58271" rIns="0" bIns="0" rtlCol="0">
            <a:spAutoFit/>
          </a:bodyPr>
          <a:lstStyle/>
          <a:p>
            <a:pPr marL="212923" marR="205079" indent="88531" defTabSz="806867">
              <a:lnSpc>
                <a:spcPts val="2471"/>
              </a:lnSpc>
              <a:spcBef>
                <a:spcPts val="459"/>
              </a:spcBef>
            </a:pPr>
            <a:r>
              <a:rPr sz="2118" dirty="0">
                <a:solidFill>
                  <a:srgbClr val="006600"/>
                </a:solidFill>
                <a:latin typeface="Calibri"/>
                <a:cs typeface="Calibri"/>
              </a:rPr>
              <a:t>Japanese </a:t>
            </a:r>
            <a:r>
              <a:rPr sz="2118" spc="-4" dirty="0">
                <a:solidFill>
                  <a:srgbClr val="006600"/>
                </a:solidFill>
                <a:latin typeface="Calibri"/>
                <a:cs typeface="Calibri"/>
              </a:rPr>
              <a:t>have </a:t>
            </a:r>
            <a:r>
              <a:rPr sz="2118" dirty="0">
                <a:solidFill>
                  <a:srgbClr val="006600"/>
                </a:solidFill>
                <a:latin typeface="Calibri"/>
                <a:cs typeface="Calibri"/>
              </a:rPr>
              <a:t>a very </a:t>
            </a:r>
            <a:r>
              <a:rPr sz="2118" spc="-4" dirty="0">
                <a:solidFill>
                  <a:srgbClr val="006600"/>
                </a:solidFill>
                <a:latin typeface="Calibri"/>
                <a:cs typeface="Calibri"/>
              </a:rPr>
              <a:t>low  incidence of Heart</a:t>
            </a:r>
            <a:r>
              <a:rPr sz="2118" spc="-79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118" spc="-4" dirty="0">
                <a:solidFill>
                  <a:srgbClr val="006600"/>
                </a:solidFill>
                <a:latin typeface="Calibri"/>
                <a:cs typeface="Calibri"/>
              </a:rPr>
              <a:t>disease.</a:t>
            </a:r>
            <a:endParaRPr sz="2118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1744" y="3913990"/>
            <a:ext cx="2166097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824" dirty="0">
                <a:solidFill>
                  <a:srgbClr val="800000"/>
                </a:solidFill>
                <a:latin typeface="Calibri"/>
                <a:cs typeface="Calibri"/>
              </a:rPr>
              <a:t>Umeko </a:t>
            </a:r>
            <a:r>
              <a:rPr sz="2824" spc="-4" dirty="0">
                <a:solidFill>
                  <a:srgbClr val="800000"/>
                </a:solidFill>
                <a:latin typeface="Calibri"/>
                <a:cs typeface="Calibri"/>
              </a:rPr>
              <a:t>has</a:t>
            </a:r>
            <a:r>
              <a:rPr sz="2824" spc="-84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2824" spc="-4" dirty="0">
                <a:solidFill>
                  <a:srgbClr val="800000"/>
                </a:solidFill>
                <a:latin typeface="Calibri"/>
                <a:cs typeface="Calibri"/>
              </a:rPr>
              <a:t>Flu</a:t>
            </a:r>
            <a:endParaRPr sz="2824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k-Anonymity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843" y="5260932"/>
            <a:ext cx="7886700" cy="1282421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3-Anonymous table</a:t>
            </a:r>
          </a:p>
          <a:p>
            <a:pPr lvl="1"/>
            <a:r>
              <a:rPr lang="en-US" sz="3400" dirty="0"/>
              <a:t>The adversary </a:t>
            </a:r>
            <a:r>
              <a:rPr lang="en-US" sz="3400" b="1" dirty="0"/>
              <a:t>knows</a:t>
            </a:r>
            <a:r>
              <a:rPr lang="en-US" sz="3400" dirty="0"/>
              <a:t> </a:t>
            </a:r>
            <a:r>
              <a:rPr lang="en-US" sz="3400" dirty="0">
                <a:solidFill>
                  <a:srgbClr val="0066FF"/>
                </a:solidFill>
              </a:rPr>
              <a:t>Alice’s </a:t>
            </a:r>
            <a:r>
              <a:rPr lang="en-US" sz="3400" dirty="0" err="1">
                <a:solidFill>
                  <a:srgbClr val="0066FF"/>
                </a:solidFill>
              </a:rPr>
              <a:t>QID</a:t>
            </a:r>
            <a:r>
              <a:rPr lang="en-US" sz="3400" dirty="0">
                <a:solidFill>
                  <a:srgbClr val="0066FF"/>
                </a:solidFill>
              </a:rPr>
              <a:t> values (47677, 29, F)</a:t>
            </a:r>
          </a:p>
          <a:p>
            <a:pPr lvl="1"/>
            <a:r>
              <a:rPr lang="en-US" sz="3400" dirty="0"/>
              <a:t>The adversary does </a:t>
            </a:r>
            <a:r>
              <a:rPr lang="en-US" sz="3400" b="1" dirty="0"/>
              <a:t>not know </a:t>
            </a:r>
            <a:r>
              <a:rPr lang="en-US" sz="3400" b="1" dirty="0">
                <a:solidFill>
                  <a:srgbClr val="FF0000"/>
                </a:solidFill>
              </a:rPr>
              <a:t>which one </a:t>
            </a:r>
            <a:r>
              <a:rPr lang="en-US" sz="3400" dirty="0"/>
              <a:t>of the first 3 records corresponds to Alice’s record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492875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4CD00-30DF-8443-816B-88C3C65D8B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5" name="Group 3">
            <a:extLst>
              <a:ext uri="{FF2B5EF4-FFF2-40B4-BE49-F238E27FC236}">
                <a16:creationId xmlns:a16="http://schemas.microsoft.com/office/drawing/2014/main" id="{EF1BEB3C-4819-42EA-8F8D-49184975894C}"/>
              </a:ext>
            </a:extLst>
          </p:cNvPr>
          <p:cNvGraphicFramePr>
            <a:graphicFrameLocks/>
          </p:cNvGraphicFramePr>
          <p:nvPr/>
        </p:nvGraphicFramePr>
        <p:xfrm>
          <a:off x="342900" y="2314857"/>
          <a:ext cx="4035978" cy="2512880"/>
        </p:xfrm>
        <a:graphic>
          <a:graphicData uri="http://schemas.openxmlformats.org/drawingml/2006/table">
            <a:tbl>
              <a:tblPr/>
              <a:tblGrid>
                <a:gridCol w="1053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0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11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QID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SA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Zipcode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Age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Gen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Disease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47677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29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F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Ovarian Cancer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47602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22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F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Ovarian Cancer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47678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27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M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Prostate Cancer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47905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43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M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Flu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47909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52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F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Heart Disease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1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47906</a:t>
                      </a:r>
                    </a:p>
                  </a:txBody>
                  <a:tcPr marL="68580" marR="68580" marT="34262" marB="3426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M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Heart Disease</a:t>
                      </a:r>
                    </a:p>
                  </a:txBody>
                  <a:tcPr marL="68580" marR="68580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Group 48">
            <a:extLst>
              <a:ext uri="{FF2B5EF4-FFF2-40B4-BE49-F238E27FC236}">
                <a16:creationId xmlns:a16="http://schemas.microsoft.com/office/drawing/2014/main" id="{32324D36-3ED2-4F5B-8EE6-9E0EFE8E4CC5}"/>
              </a:ext>
            </a:extLst>
          </p:cNvPr>
          <p:cNvGraphicFramePr>
            <a:graphicFrameLocks noGrp="1"/>
          </p:cNvGraphicFramePr>
          <p:nvPr/>
        </p:nvGraphicFramePr>
        <p:xfrm>
          <a:off x="4765123" y="2402405"/>
          <a:ext cx="4226477" cy="2692139"/>
        </p:xfrm>
        <a:graphic>
          <a:graphicData uri="http://schemas.openxmlformats.org/drawingml/2006/table">
            <a:tbl>
              <a:tblPr/>
              <a:tblGrid>
                <a:gridCol w="94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77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QID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SA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Zipcode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Age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Gen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Disease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476**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2*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Ovarian Cancer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Ovarian Cancer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Prostate Cancer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4790*</a:t>
                      </a:r>
                    </a:p>
                  </a:txBody>
                  <a:tcPr marL="68580" marR="68580" marT="34299" marB="342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[43,52]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[43,52]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[43,52]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*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Flu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Heart Disease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Heart Disease</a:t>
                      </a:r>
                    </a:p>
                  </a:txBody>
                  <a:tcPr marL="68580" marR="68580" marT="34299" marB="3429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74">
            <a:extLst>
              <a:ext uri="{FF2B5EF4-FFF2-40B4-BE49-F238E27FC236}">
                <a16:creationId xmlns:a16="http://schemas.microsoft.com/office/drawing/2014/main" id="{425F39AA-A47C-4A57-B0E7-CF183D968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262" y="1966686"/>
            <a:ext cx="1752600" cy="22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9900" marR="0" lvl="0" indent="-469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4793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The Microdata</a:t>
            </a:r>
          </a:p>
        </p:txBody>
      </p:sp>
      <p:sp>
        <p:nvSpPr>
          <p:cNvPr id="8" name="Rectangle 75">
            <a:extLst>
              <a:ext uri="{FF2B5EF4-FFF2-40B4-BE49-F238E27FC236}">
                <a16:creationId xmlns:a16="http://schemas.microsoft.com/office/drawing/2014/main" id="{58CE4087-8EE2-4F23-8D52-F21F6C29C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808" y="2057400"/>
            <a:ext cx="264033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9900" marR="0" lvl="0" indent="-469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4793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The Generalized Table</a:t>
            </a:r>
          </a:p>
        </p:txBody>
      </p:sp>
    </p:spTree>
    <p:extLst>
      <p:ext uri="{BB962C8B-B14F-4D97-AF65-F5344CB8AC3E}">
        <p14:creationId xmlns:p14="http://schemas.microsoft.com/office/powerpoint/2010/main" val="285425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</a:t>
            </a:r>
            <a:r>
              <a:rPr lang="en-US" i="1" dirty="0"/>
              <a:t>k</a:t>
            </a:r>
            <a:r>
              <a:rPr lang="en-US" dirty="0"/>
              <a:t>-Anonymity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-anonymity does not provide privacy if:</a:t>
            </a:r>
          </a:p>
          <a:p>
            <a:pPr lvl="1"/>
            <a:r>
              <a:rPr lang="en-US" dirty="0"/>
              <a:t>Sensitive values lack diversity</a:t>
            </a:r>
          </a:p>
          <a:p>
            <a:pPr lvl="1"/>
            <a:r>
              <a:rPr lang="en-US" dirty="0"/>
              <a:t>The attacker has background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4CD00-30DF-8443-816B-88C3C65D8B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5" name="Group 109">
            <a:extLst>
              <a:ext uri="{FF2B5EF4-FFF2-40B4-BE49-F238E27FC236}">
                <a16:creationId xmlns:a16="http://schemas.microsoft.com/office/drawing/2014/main" id="{9C3A2B88-2E96-4E07-9FC0-6D67DF7DFECA}"/>
              </a:ext>
            </a:extLst>
          </p:cNvPr>
          <p:cNvGraphicFramePr>
            <a:graphicFrameLocks/>
          </p:cNvGraphicFramePr>
          <p:nvPr/>
        </p:nvGraphicFramePr>
        <p:xfrm>
          <a:off x="4212100" y="3608935"/>
          <a:ext cx="4017500" cy="3020465"/>
        </p:xfrm>
        <a:graphic>
          <a:graphicData uri="http://schemas.openxmlformats.org/drawingml/2006/table">
            <a:tbl>
              <a:tblPr/>
              <a:tblGrid>
                <a:gridCol w="1171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5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Zipcode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Age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Disease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2*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4790*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Flu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Cancer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6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476**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3*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3*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00000"/>
                        <a:buFont typeface="Times" pitchFamily="18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Heart Disease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Cancer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Cancer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49">
            <a:extLst>
              <a:ext uri="{FF2B5EF4-FFF2-40B4-BE49-F238E27FC236}">
                <a16:creationId xmlns:a16="http://schemas.microsoft.com/office/drawing/2014/main" id="{390E0483-DB77-4D74-9EC9-83DDF7EE5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021" y="3237304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4793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 3-anonymous patient table</a:t>
            </a:r>
          </a:p>
        </p:txBody>
      </p:sp>
      <p:graphicFrame>
        <p:nvGraphicFramePr>
          <p:cNvPr id="7" name="Group 50">
            <a:extLst>
              <a:ext uri="{FF2B5EF4-FFF2-40B4-BE49-F238E27FC236}">
                <a16:creationId xmlns:a16="http://schemas.microsoft.com/office/drawing/2014/main" id="{089A3806-B40A-4399-BC97-94BE24BB474A}"/>
              </a:ext>
            </a:extLst>
          </p:cNvPr>
          <p:cNvGraphicFramePr>
            <a:graphicFrameLocks/>
          </p:cNvGraphicFramePr>
          <p:nvPr/>
        </p:nvGraphicFramePr>
        <p:xfrm>
          <a:off x="1298640" y="3636141"/>
          <a:ext cx="2155031" cy="1037580"/>
        </p:xfrm>
        <a:graphic>
          <a:graphicData uri="http://schemas.openxmlformats.org/drawingml/2006/table">
            <a:tbl>
              <a:tblPr/>
              <a:tblGrid>
                <a:gridCol w="1045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99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Bob</a:t>
                      </a: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Zipcode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imSun" pitchFamily="2" charset="-122"/>
                      </a:endParaRP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Age</a:t>
                      </a:r>
                    </a:p>
                  </a:txBody>
                  <a:tcPr marL="68580" marR="68580" marT="34222" marB="34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47678</a:t>
                      </a: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27</a:t>
                      </a:r>
                    </a:p>
                  </a:txBody>
                  <a:tcPr marL="68580" marR="68580" marT="34222" marB="34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98D688F9-BB36-487D-A5B8-B16D75557986}"/>
              </a:ext>
            </a:extLst>
          </p:cNvPr>
          <p:cNvGraphicFramePr>
            <a:graphicFrameLocks noGrp="1"/>
          </p:cNvGraphicFramePr>
          <p:nvPr/>
        </p:nvGraphicFramePr>
        <p:xfrm>
          <a:off x="1298640" y="5612939"/>
          <a:ext cx="2155031" cy="967796"/>
        </p:xfrm>
        <a:graphic>
          <a:graphicData uri="http://schemas.openxmlformats.org/drawingml/2006/table">
            <a:tbl>
              <a:tblPr/>
              <a:tblGrid>
                <a:gridCol w="1045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Carl</a:t>
                      </a: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Zipcode</a:t>
                      </a:r>
                      <a:endParaRPr kumimoji="0" lang="en-US" altLang="zh-CN" sz="16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SimSun" pitchFamily="2" charset="-122"/>
                      </a:endParaRP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Age</a:t>
                      </a:r>
                    </a:p>
                  </a:txBody>
                  <a:tcPr marL="68580" marR="68580" marT="34222" marB="34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47673</a:t>
                      </a:r>
                    </a:p>
                  </a:txBody>
                  <a:tcPr marL="68580" marR="68580" marT="34222" marB="342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SimSun" pitchFamily="2" charset="-122"/>
                        </a:rPr>
                        <a:t>36</a:t>
                      </a:r>
                    </a:p>
                  </a:txBody>
                  <a:tcPr marL="68580" marR="68580" marT="34222" marB="342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Line 76">
            <a:extLst>
              <a:ext uri="{FF2B5EF4-FFF2-40B4-BE49-F238E27FC236}">
                <a16:creationId xmlns:a16="http://schemas.microsoft.com/office/drawing/2014/main" id="{05854C10-0499-4421-BAAB-544EFE0F4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3671" y="4208832"/>
            <a:ext cx="742950" cy="28455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Line 77">
            <a:extLst>
              <a:ext uri="{FF2B5EF4-FFF2-40B4-BE49-F238E27FC236}">
                <a16:creationId xmlns:a16="http://schemas.microsoft.com/office/drawing/2014/main" id="{723999B8-2BC3-4B15-92D9-8B5F267B9F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53671" y="4150491"/>
            <a:ext cx="742950" cy="5834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Line 78">
            <a:extLst>
              <a:ext uri="{FF2B5EF4-FFF2-40B4-BE49-F238E27FC236}">
                <a16:creationId xmlns:a16="http://schemas.microsoft.com/office/drawing/2014/main" id="{34FF0371-005C-45DC-8658-F5501BB10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3671" y="4208832"/>
            <a:ext cx="742950" cy="11310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Line 79">
            <a:extLst>
              <a:ext uri="{FF2B5EF4-FFF2-40B4-BE49-F238E27FC236}">
                <a16:creationId xmlns:a16="http://schemas.microsoft.com/office/drawing/2014/main" id="{14189A7B-8278-41AA-8A12-E921D9BBEC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057" y="5921501"/>
            <a:ext cx="642746" cy="19844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Line 80">
            <a:extLst>
              <a:ext uri="{FF2B5EF4-FFF2-40B4-BE49-F238E27FC236}">
                <a16:creationId xmlns:a16="http://schemas.microsoft.com/office/drawing/2014/main" id="{4B72EA7C-3C20-4E19-A17E-E9D6529F3B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4714" y="6119938"/>
            <a:ext cx="707564" cy="2308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Line 81">
            <a:extLst>
              <a:ext uri="{FF2B5EF4-FFF2-40B4-BE49-F238E27FC236}">
                <a16:creationId xmlns:a16="http://schemas.microsoft.com/office/drawing/2014/main" id="{35F81602-20DB-4155-B111-F0F3A235B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3196" y="6179160"/>
            <a:ext cx="698039" cy="26147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AutoShape 82">
            <a:extLst>
              <a:ext uri="{FF2B5EF4-FFF2-40B4-BE49-F238E27FC236}">
                <a16:creationId xmlns:a16="http://schemas.microsoft.com/office/drawing/2014/main" id="{973EE29E-AF6C-4D09-A57A-2CD6CACF0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75" y="3954219"/>
            <a:ext cx="2097356" cy="92072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" name="AutoShape 83">
            <a:extLst>
              <a:ext uri="{FF2B5EF4-FFF2-40B4-BE49-F238E27FC236}">
                <a16:creationId xmlns:a16="http://schemas.microsoft.com/office/drawing/2014/main" id="{C3824918-B3D7-4297-A977-A2FA15823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714" y="5760670"/>
            <a:ext cx="2097356" cy="868730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Rectangle 85">
            <a:extLst>
              <a:ext uri="{FF2B5EF4-FFF2-40B4-BE49-F238E27FC236}">
                <a16:creationId xmlns:a16="http://schemas.microsoft.com/office/drawing/2014/main" id="{5D5C9CEA-2347-4D88-8781-FDAC59B07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430" y="3255141"/>
            <a:ext cx="2457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4793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Homogeneity Attack</a:t>
            </a:r>
          </a:p>
        </p:txBody>
      </p:sp>
      <p:sp>
        <p:nvSpPr>
          <p:cNvPr id="18" name="Rectangle 86">
            <a:extLst>
              <a:ext uri="{FF2B5EF4-FFF2-40B4-BE49-F238E27FC236}">
                <a16:creationId xmlns:a16="http://schemas.microsoft.com/office/drawing/2014/main" id="{7F078379-5F33-4247-8D26-AA9D9C503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1" y="4954718"/>
            <a:ext cx="3581400" cy="36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69900" marR="0" lvl="0" indent="-469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4793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Background Knowledge Attack</a:t>
            </a:r>
          </a:p>
        </p:txBody>
      </p:sp>
      <p:sp>
        <p:nvSpPr>
          <p:cNvPr id="19" name="Text Box 88">
            <a:extLst>
              <a:ext uri="{FF2B5EF4-FFF2-40B4-BE49-F238E27FC236}">
                <a16:creationId xmlns:a16="http://schemas.microsoft.com/office/drawing/2014/main" id="{C0735316-4B46-4ECD-882C-D22D969AD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368" y="5295664"/>
            <a:ext cx="32250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Carl does not have heart disease</a:t>
            </a:r>
          </a:p>
        </p:txBody>
      </p:sp>
    </p:spTree>
    <p:extLst>
      <p:ext uri="{BB962C8B-B14F-4D97-AF65-F5344CB8AC3E}">
        <p14:creationId xmlns:p14="http://schemas.microsoft.com/office/powerpoint/2010/main" val="36300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utoUpdateAnimBg="0"/>
      <p:bldP spid="18" grpId="0" autoUpdateAnimBg="0"/>
      <p:bldP spid="1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Limitation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0066FF"/>
                </a:solidFill>
              </a:rPr>
              <a:t>k</a:t>
            </a:r>
            <a:r>
              <a:rPr lang="en-US" b="1" dirty="0">
                <a:solidFill>
                  <a:srgbClr val="0066FF"/>
                </a:solidFill>
              </a:rPr>
              <a:t>-anonymity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Difficult to pin down due to background knowledge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D4CD00-30DF-8443-816B-88C3C65D8B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0AA51A-E302-4EDD-885E-27E47A90B5E9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 spc="-50" normalizeH="0">
                <a:solidFill>
                  <a:schemeClr val="tx2"/>
                </a:solidFill>
                <a:latin typeface="+mj-lt"/>
                <a:ea typeface="+mj-ea"/>
                <a:cs typeface="Cambria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j-ea"/>
              </a:rPr>
              <a:t>Limitation of </a:t>
            </a:r>
            <a:r>
              <a:rPr kumimoji="0" lang="en-US" sz="4400" b="0" i="1" u="none" strike="noStrike" kern="1200" cap="none" spc="-5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j-ea"/>
              </a:rPr>
              <a:t>k</a:t>
            </a:r>
            <a:r>
              <a:rPr kumimoji="0" 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j-ea"/>
              </a:rPr>
              <a:t>-Anonymity</a:t>
            </a:r>
          </a:p>
        </p:txBody>
      </p:sp>
    </p:spTree>
    <p:extLst>
      <p:ext uri="{BB962C8B-B14F-4D97-AF65-F5344CB8AC3E}">
        <p14:creationId xmlns:p14="http://schemas.microsoft.com/office/powerpoint/2010/main" val="879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981" y="139700"/>
            <a:ext cx="7908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30" dirty="0"/>
              <a:t>Learning</a:t>
            </a:r>
            <a:r>
              <a:rPr spc="30" dirty="0"/>
              <a:t> </a:t>
            </a:r>
            <a:r>
              <a:rPr spc="-20" dirty="0"/>
              <a:t>Personal </a:t>
            </a:r>
            <a:r>
              <a:rPr spc="-5" dirty="0"/>
              <a:t>Data is</a:t>
            </a:r>
            <a:r>
              <a:rPr spc="-25" dirty="0"/>
              <a:t> </a:t>
            </a:r>
            <a:r>
              <a:rPr b="1" spc="-30" dirty="0">
                <a:latin typeface="Garamond"/>
                <a:cs typeface="Garamond"/>
              </a:rPr>
              <a:t>invaluable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6302" y="6449966"/>
            <a:ext cx="77470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0" y="838200"/>
            <a:ext cx="1879600" cy="147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0" y="2667000"/>
            <a:ext cx="2472753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24600" y="4927600"/>
            <a:ext cx="2413000" cy="162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7940" y="1315720"/>
            <a:ext cx="104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v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ti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7940" y="3677920"/>
            <a:ext cx="1748789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00"/>
              </a:lnSpc>
              <a:spcBef>
                <a:spcPts val="2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Genome Wide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Association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Studies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0091" y="5659120"/>
            <a:ext cx="2800350" cy="97916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316990" marR="5080" lvl="0" indent="0" algn="l" defTabSz="914400" rtl="0" eaLnBrk="1" fontAlgn="auto" latinLnBrk="0" hangingPunct="1">
              <a:lnSpc>
                <a:spcPts val="210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Human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Mobility  analysis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Wild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75100" y="1828800"/>
            <a:ext cx="2070100" cy="1231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32551" y="1977468"/>
            <a:ext cx="1835150" cy="1005840"/>
          </a:xfrm>
          <a:custGeom>
            <a:avLst/>
            <a:gdLst/>
            <a:ahLst/>
            <a:cxnLst/>
            <a:rect l="l" t="t" r="r" b="b"/>
            <a:pathLst>
              <a:path w="1835150" h="1005839">
                <a:moveTo>
                  <a:pt x="1717956" y="0"/>
                </a:moveTo>
                <a:lnTo>
                  <a:pt x="1712093" y="5502"/>
                </a:lnTo>
                <a:lnTo>
                  <a:pt x="1711650" y="19524"/>
                </a:lnTo>
                <a:lnTo>
                  <a:pt x="1717153" y="25387"/>
                </a:lnTo>
                <a:lnTo>
                  <a:pt x="1765383" y="26915"/>
                </a:lnTo>
                <a:lnTo>
                  <a:pt x="0" y="983164"/>
                </a:lnTo>
                <a:lnTo>
                  <a:pt x="12098" y="1005498"/>
                </a:lnTo>
                <a:lnTo>
                  <a:pt x="1777480" y="49249"/>
                </a:lnTo>
                <a:lnTo>
                  <a:pt x="1807207" y="49249"/>
                </a:lnTo>
                <a:lnTo>
                  <a:pt x="1834901" y="3703"/>
                </a:lnTo>
                <a:lnTo>
                  <a:pt x="1717956" y="0"/>
                </a:lnTo>
                <a:close/>
              </a:path>
              <a:path w="1835150" h="1005839">
                <a:moveTo>
                  <a:pt x="1807207" y="49249"/>
                </a:moveTo>
                <a:lnTo>
                  <a:pt x="1777480" y="49249"/>
                </a:lnTo>
                <a:lnTo>
                  <a:pt x="1752412" y="90479"/>
                </a:lnTo>
                <a:lnTo>
                  <a:pt x="1754315" y="98292"/>
                </a:lnTo>
                <a:lnTo>
                  <a:pt x="1766302" y="105580"/>
                </a:lnTo>
                <a:lnTo>
                  <a:pt x="1774113" y="103676"/>
                </a:lnTo>
                <a:lnTo>
                  <a:pt x="1807207" y="49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75100" y="3352800"/>
            <a:ext cx="22225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38600" y="3447642"/>
            <a:ext cx="1981835" cy="116839"/>
          </a:xfrm>
          <a:custGeom>
            <a:avLst/>
            <a:gdLst/>
            <a:ahLst/>
            <a:cxnLst/>
            <a:rect l="l" t="t" r="r" b="b"/>
            <a:pathLst>
              <a:path w="1981835" h="116839">
                <a:moveTo>
                  <a:pt x="0" y="44857"/>
                </a:moveTo>
                <a:lnTo>
                  <a:pt x="0" y="70257"/>
                </a:lnTo>
                <a:lnTo>
                  <a:pt x="1909077" y="70258"/>
                </a:lnTo>
                <a:lnTo>
                  <a:pt x="1867396" y="94573"/>
                </a:lnTo>
                <a:lnTo>
                  <a:pt x="1865349" y="102349"/>
                </a:lnTo>
                <a:lnTo>
                  <a:pt x="1872418" y="114466"/>
                </a:lnTo>
                <a:lnTo>
                  <a:pt x="1880194" y="116512"/>
                </a:lnTo>
                <a:lnTo>
                  <a:pt x="1981258" y="57558"/>
                </a:lnTo>
                <a:lnTo>
                  <a:pt x="1959486" y="44858"/>
                </a:lnTo>
                <a:lnTo>
                  <a:pt x="0" y="44857"/>
                </a:lnTo>
                <a:close/>
              </a:path>
              <a:path w="1981835" h="116839">
                <a:moveTo>
                  <a:pt x="1879765" y="0"/>
                </a:moveTo>
                <a:lnTo>
                  <a:pt x="1873478" y="1653"/>
                </a:lnTo>
                <a:lnTo>
                  <a:pt x="1870651" y="3680"/>
                </a:lnTo>
                <a:lnTo>
                  <a:pt x="1865349" y="12768"/>
                </a:lnTo>
                <a:lnTo>
                  <a:pt x="1867396" y="20544"/>
                </a:lnTo>
                <a:lnTo>
                  <a:pt x="1909077" y="44858"/>
                </a:lnTo>
                <a:lnTo>
                  <a:pt x="1959486" y="44858"/>
                </a:lnTo>
                <a:lnTo>
                  <a:pt x="1883223" y="372"/>
                </a:lnTo>
                <a:lnTo>
                  <a:pt x="1879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200" y="4292600"/>
            <a:ext cx="139700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3419" y="4334419"/>
            <a:ext cx="1152525" cy="1152525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1045335" y="1097681"/>
                </a:moveTo>
                <a:lnTo>
                  <a:pt x="1038390" y="1101733"/>
                </a:lnTo>
                <a:lnTo>
                  <a:pt x="1034820" y="1115300"/>
                </a:lnTo>
                <a:lnTo>
                  <a:pt x="1038871" y="1122245"/>
                </a:lnTo>
                <a:lnTo>
                  <a:pt x="1152022" y="1152022"/>
                </a:lnTo>
                <a:lnTo>
                  <a:pt x="1140953" y="1109962"/>
                </a:lnTo>
                <a:lnTo>
                  <a:pt x="1092001" y="1109962"/>
                </a:lnTo>
                <a:lnTo>
                  <a:pt x="1045335" y="1097681"/>
                </a:lnTo>
                <a:close/>
              </a:path>
              <a:path w="1152525" h="1152525">
                <a:moveTo>
                  <a:pt x="17960" y="0"/>
                </a:moveTo>
                <a:lnTo>
                  <a:pt x="0" y="17960"/>
                </a:lnTo>
                <a:lnTo>
                  <a:pt x="1092001" y="1109962"/>
                </a:lnTo>
                <a:lnTo>
                  <a:pt x="1140953" y="1109962"/>
                </a:lnTo>
                <a:lnTo>
                  <a:pt x="1136227" y="1092001"/>
                </a:lnTo>
                <a:lnTo>
                  <a:pt x="1109962" y="1092001"/>
                </a:lnTo>
                <a:lnTo>
                  <a:pt x="17960" y="0"/>
                </a:lnTo>
                <a:close/>
              </a:path>
              <a:path w="1152525" h="1152525">
                <a:moveTo>
                  <a:pt x="1115300" y="1034820"/>
                </a:moveTo>
                <a:lnTo>
                  <a:pt x="1101733" y="1038390"/>
                </a:lnTo>
                <a:lnTo>
                  <a:pt x="1097681" y="1045335"/>
                </a:lnTo>
                <a:lnTo>
                  <a:pt x="1109962" y="1092001"/>
                </a:lnTo>
                <a:lnTo>
                  <a:pt x="1136227" y="1092001"/>
                </a:lnTo>
                <a:lnTo>
                  <a:pt x="1122245" y="1038871"/>
                </a:lnTo>
                <a:lnTo>
                  <a:pt x="1115300" y="1034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82800" y="1371600"/>
            <a:ext cx="16510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6600" y="2895600"/>
            <a:ext cx="16510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06600" y="4419600"/>
            <a:ext cx="16510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8300" y="1371600"/>
            <a:ext cx="16383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00" y="2895600"/>
            <a:ext cx="16383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2100" y="4419600"/>
            <a:ext cx="16383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62855" y="2257921"/>
            <a:ext cx="1052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Source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(esri.com)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0"/>
          <p:cNvSpPr txBox="1"/>
          <p:nvPr/>
        </p:nvSpPr>
        <p:spPr>
          <a:xfrm>
            <a:off x="1274952" y="1483359"/>
            <a:ext cx="6606358" cy="2117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13552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sng" strike="noStrike" kern="1200" cap="none" spc="-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</a:t>
            </a:r>
            <a:r>
              <a:rPr kumimoji="0" lang="en-US" altLang="zh-CN" sz="4000" b="0" i="0" u="sng" strike="noStrike" kern="1200" cap="none" spc="-2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000" b="0" i="0" u="sng" strike="noStrike" kern="1200" cap="none" spc="-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Privacy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7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84D69959-08F1-420A-90FC-CB66FB900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8640"/>
            <a:ext cx="8208912" cy="2677516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DCABD2F2-0F44-40C5-AB4A-EC0448AE1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" y="3212976"/>
            <a:ext cx="7467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877" y="447357"/>
            <a:ext cx="4237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Differential</a:t>
            </a:r>
            <a:r>
              <a:rPr sz="4400" spc="-60" dirty="0"/>
              <a:t> </a:t>
            </a:r>
            <a:r>
              <a:rPr sz="4400" spc="-25" dirty="0"/>
              <a:t>Privacy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752600" y="2705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2705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2600" y="28575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600" y="28575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2600" y="30099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30099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600" y="31623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2600" y="31623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2600" y="33147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2600" y="33147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2600" y="3467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2600" y="3467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845300" y="2679700"/>
          <a:ext cx="6858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5219700" y="1752600"/>
            <a:ext cx="3924300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37200" y="1689100"/>
            <a:ext cx="3314700" cy="88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7800" y="1790700"/>
            <a:ext cx="3810000" cy="520700"/>
          </a:xfrm>
          <a:custGeom>
            <a:avLst/>
            <a:gdLst/>
            <a:ahLst/>
            <a:cxnLst/>
            <a:rect l="l" t="t" r="r" b="b"/>
            <a:pathLst>
              <a:path w="3810000" h="520700">
                <a:moveTo>
                  <a:pt x="0" y="0"/>
                </a:moveTo>
                <a:lnTo>
                  <a:pt x="3810000" y="0"/>
                </a:lnTo>
                <a:lnTo>
                  <a:pt x="38100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solidFill>
            <a:srgbClr val="BEECB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70943" y="1795856"/>
            <a:ext cx="2783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every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output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8700" y="4152900"/>
            <a:ext cx="6985000" cy="151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7900" y="4089400"/>
            <a:ext cx="7086600" cy="1739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66800" y="4191000"/>
            <a:ext cx="6858000" cy="1384300"/>
          </a:xfrm>
          <a:custGeom>
            <a:avLst/>
            <a:gdLst/>
            <a:ahLst/>
            <a:cxnLst/>
            <a:rect l="l" t="t" r="r" b="b"/>
            <a:pathLst>
              <a:path w="6858000" h="1384300">
                <a:moveTo>
                  <a:pt x="0" y="0"/>
                </a:moveTo>
                <a:lnTo>
                  <a:pt x="6858000" y="0"/>
                </a:lnTo>
                <a:lnTo>
                  <a:pt x="6858000" y="1384300"/>
                </a:lnTo>
                <a:lnTo>
                  <a:pt x="0" y="1384300"/>
                </a:lnTo>
                <a:lnTo>
                  <a:pt x="0" y="0"/>
                </a:lnTo>
                <a:close/>
              </a:path>
            </a:pathLst>
          </a:custGeom>
          <a:solidFill>
            <a:srgbClr val="BEECB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1610" y="3618938"/>
            <a:ext cx="6588125" cy="10318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669925" marR="0" lvl="0" indent="0" algn="l" defTabSz="914400" rtl="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4035" algn="l"/>
                <a:tab pos="5896610" algn="l"/>
              </a:tabLst>
              <a:defRPr/>
            </a:pPr>
            <a:r>
              <a:rPr kumimoji="0" sz="2850" b="1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44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	</a:t>
            </a:r>
            <a:r>
              <a:rPr kumimoji="0" sz="2850" b="1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52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	</a:t>
            </a:r>
            <a:r>
              <a:rPr kumimoji="0" sz="2850" b="1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</a:t>
            </a: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25400" marR="0" lvl="0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If	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algorithm 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satisfies differential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privacy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48939" y="5049520"/>
            <a:ext cx="22459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Pr[A(D</a:t>
            </a:r>
            <a:r>
              <a:rPr kumimoji="0" sz="2850" b="1" i="0" u="none" strike="noStrike" kern="1200" cap="none" spc="-7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</a:t>
            </a:r>
            <a:r>
              <a:rPr kumimoji="0" sz="28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O]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54350" y="5111750"/>
            <a:ext cx="2057400" cy="2540"/>
          </a:xfrm>
          <a:custGeom>
            <a:avLst/>
            <a:gdLst/>
            <a:ahLst/>
            <a:cxnLst/>
            <a:rect l="l" t="t" r="r" b="b"/>
            <a:pathLst>
              <a:path w="2057400" h="2539">
                <a:moveTo>
                  <a:pt x="0" y="0"/>
                </a:moveTo>
                <a:lnTo>
                  <a:pt x="2057400" y="1922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300" y="1511300"/>
            <a:ext cx="43180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100" y="1447800"/>
            <a:ext cx="4559300" cy="1308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2400" y="1549400"/>
            <a:ext cx="4191000" cy="952500"/>
          </a:xfrm>
          <a:prstGeom prst="rect">
            <a:avLst/>
          </a:prstGeom>
          <a:solidFill>
            <a:srgbClr val="BEECBE"/>
          </a:solidFill>
        </p:spPr>
        <p:txBody>
          <a:bodyPr vert="horz" wrap="square" lIns="0" tIns="40640" rIns="0" bIns="0" rtlCol="0">
            <a:spAutoFit/>
          </a:bodyPr>
          <a:lstStyle/>
          <a:p>
            <a:pPr marL="932815" marR="130810" lvl="0" indent="-794385" algn="l" defTabSz="914400" rtl="0" eaLnBrk="1" fontAlgn="auto" latinLnBrk="0" hangingPunct="1">
              <a:lnSpc>
                <a:spcPts val="33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80005" algn="l"/>
              </a:tabLst>
              <a:defRPr/>
            </a:pP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every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pair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of	inputs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that  differ in one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row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48939" y="4516120"/>
            <a:ext cx="3696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5570" algn="l"/>
              </a:tabLst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Pr[A(D</a:t>
            </a:r>
            <a:r>
              <a:rPr kumimoji="0" sz="2850" b="1" i="0" u="none" strike="noStrike" kern="1200" cap="none" spc="-7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 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O]</a:t>
            </a:r>
            <a:r>
              <a:rPr kumimoji="0" sz="2800" b="1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4200" b="1" i="0" u="none" strike="noStrike" kern="1200" cap="none" spc="0" normalizeH="0" baseline="-3174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&lt;	</a:t>
            </a:r>
            <a:r>
              <a:rPr kumimoji="0" sz="4200" b="1" i="0" u="none" strike="noStrike" kern="1200" cap="none" spc="-7" normalizeH="0" baseline="-3174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exp(</a:t>
            </a:r>
            <a:r>
              <a:rPr kumimoji="0" sz="5400" b="1" i="0" u="none" strike="noStrike" kern="1200" cap="none" spc="-7" normalizeH="0" baseline="-2469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</a:t>
            </a:r>
            <a:r>
              <a:rPr kumimoji="0" sz="4200" b="1" i="0" u="none" strike="noStrike" kern="1200" cap="none" spc="-7" normalizeH="0" baseline="-3174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</a:t>
            </a:r>
            <a:endParaRPr kumimoji="0" sz="4200" b="0" i="0" u="none" strike="noStrike" kern="1200" cap="none" spc="0" normalizeH="0" baseline="-31746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36915" y="4719320"/>
            <a:ext cx="1089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Constantia"/>
              </a:rPr>
              <a:t>ε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&gt;0)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2806700" y="2844800"/>
          <a:ext cx="68580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535940" y="6414452"/>
            <a:ext cx="2482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0881" y="6449966"/>
            <a:ext cx="509079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11425" algn="l"/>
              </a:tabLst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dule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	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Wild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14452"/>
            <a:ext cx="1816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64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47000" y="0"/>
            <a:ext cx="1257300" cy="761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62000" y="5626100"/>
            <a:ext cx="7518400" cy="1079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5200" y="5562600"/>
            <a:ext cx="7035800" cy="1295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0100" y="5664200"/>
            <a:ext cx="7391400" cy="952500"/>
          </a:xfrm>
          <a:prstGeom prst="rect">
            <a:avLst/>
          </a:prstGeom>
          <a:solidFill>
            <a:srgbClr val="88B7F6"/>
          </a:solidFill>
        </p:spPr>
        <p:txBody>
          <a:bodyPr vert="horz" wrap="square" lIns="0" tIns="36195" rIns="0" bIns="0" rtlCol="0">
            <a:spAutoFit/>
          </a:bodyPr>
          <a:lstStyle/>
          <a:p>
            <a:pPr marL="416559" marR="407034" lvl="0" indent="168275" algn="l" defTabSz="914400" rtl="0" eaLnBrk="1" fontAlgn="auto" latinLnBrk="0" hangingPunct="1">
              <a:lnSpc>
                <a:spcPts val="33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Intuition: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adversary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should not be able to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use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output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to distinguish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between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any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850" b="0" i="0" u="none" strike="noStrike" kern="1200" cap="none" spc="0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and</a:t>
            </a:r>
            <a:r>
              <a:rPr kumimoji="0" sz="2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850" b="0" i="0" u="none" strike="noStrike" kern="1200" cap="none" spc="0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endParaRPr kumimoji="0" sz="2850" b="0" i="0" u="none" strike="noStrike" kern="1200" cap="none" spc="0" normalizeH="0" baseline="-1754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449580"/>
            <a:ext cx="8839200" cy="60274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297179"/>
            <a:ext cx="8923020" cy="61950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931" y="447357"/>
            <a:ext cx="3636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Why </a:t>
            </a:r>
            <a:r>
              <a:rPr sz="4400" i="1" spc="-5" dirty="0">
                <a:latin typeface="Garamond"/>
                <a:cs typeface="Garamond"/>
              </a:rPr>
              <a:t>all</a:t>
            </a:r>
            <a:r>
              <a:rPr sz="4400" i="1" spc="-45" dirty="0">
                <a:latin typeface="Garamond"/>
                <a:cs typeface="Garamond"/>
              </a:rPr>
              <a:t> </a:t>
            </a:r>
            <a:r>
              <a:rPr sz="4400" spc="-5" dirty="0"/>
              <a:t>outputs?</a:t>
            </a:r>
            <a:endParaRPr sz="4400">
              <a:latin typeface="Garamond"/>
              <a:cs typeface="Garamon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0091" y="6414452"/>
            <a:ext cx="4933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Garamond"/>
                <a:cs typeface="Garamond"/>
              </a:rPr>
              <a:t>T</a:t>
            </a:r>
            <a:r>
              <a:rPr sz="1300" dirty="0">
                <a:latin typeface="Garamond"/>
                <a:cs typeface="Garamond"/>
              </a:rPr>
              <a:t>u</a:t>
            </a:r>
            <a:r>
              <a:rPr sz="1300" spc="-5" dirty="0">
                <a:latin typeface="Garamond"/>
                <a:cs typeface="Garamond"/>
              </a:rPr>
              <a:t>to</a:t>
            </a:r>
            <a:r>
              <a:rPr sz="1300" dirty="0">
                <a:latin typeface="Garamond"/>
                <a:cs typeface="Garamond"/>
              </a:rPr>
              <a:t>ria</a:t>
            </a:r>
            <a:endParaRPr sz="130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0338" y="6449966"/>
            <a:ext cx="1696720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300" dirty="0">
                <a:latin typeface="Garamond"/>
                <a:cs typeface="Garamond"/>
              </a:rPr>
              <a:t>l: </a:t>
            </a:r>
            <a:r>
              <a:rPr sz="1300" spc="-5" dirty="0">
                <a:latin typeface="Garamond"/>
                <a:cs typeface="Garamond"/>
              </a:rPr>
              <a:t>Differential </a:t>
            </a:r>
            <a:r>
              <a:rPr sz="1300" spc="-10" dirty="0">
                <a:latin typeface="Garamond"/>
                <a:cs typeface="Garamond"/>
              </a:rPr>
              <a:t>Privacy </a:t>
            </a:r>
            <a:r>
              <a:rPr sz="1300" dirty="0">
                <a:latin typeface="Garamond"/>
                <a:cs typeface="Garamond"/>
              </a:rPr>
              <a:t>in</a:t>
            </a:r>
            <a:r>
              <a:rPr sz="1300" spc="-25" dirty="0">
                <a:latin typeface="Garamond"/>
                <a:cs typeface="Garamond"/>
              </a:rPr>
              <a:t> </a:t>
            </a:r>
            <a:r>
              <a:rPr sz="1300" spc="-5" dirty="0">
                <a:latin typeface="Garamond"/>
                <a:cs typeface="Garamond"/>
              </a:rPr>
              <a:t>th</a:t>
            </a:r>
            <a:endParaRPr sz="1300">
              <a:latin typeface="Garamond"/>
              <a:cs typeface="Garamon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4189" y="6414452"/>
            <a:ext cx="4400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Garamond"/>
                <a:cs typeface="Garamond"/>
              </a:rPr>
              <a:t>e</a:t>
            </a:r>
            <a:r>
              <a:rPr sz="1300" spc="-70" dirty="0">
                <a:latin typeface="Garamond"/>
                <a:cs typeface="Garamond"/>
              </a:rPr>
              <a:t> </a:t>
            </a:r>
            <a:r>
              <a:rPr sz="1300" spc="-5" dirty="0">
                <a:latin typeface="Garamond"/>
                <a:cs typeface="Garamond"/>
              </a:rPr>
              <a:t>Wild</a:t>
            </a:r>
            <a:endParaRPr sz="130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5815" y="6414452"/>
            <a:ext cx="1816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Garamond"/>
                <a:cs typeface="Garamond"/>
              </a:rPr>
              <a:t>67</a:t>
            </a:r>
            <a:endParaRPr sz="1300">
              <a:latin typeface="Garamond"/>
              <a:cs typeface="Garamon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2600" y="2057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600" y="2057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600" y="22098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52600" y="22098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2600" y="23622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2600" y="23622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52600" y="2514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2600" y="2514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2600" y="26670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2600" y="26670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2600" y="2819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2600" y="2819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77231" y="5112256"/>
            <a:ext cx="46735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b="1" i="1" spc="-35" dirty="0">
                <a:latin typeface="Garamond"/>
                <a:cs typeface="Garamond"/>
              </a:rPr>
              <a:t>D</a:t>
            </a:r>
            <a:r>
              <a:rPr sz="2925" b="1" i="1" spc="-52" baseline="-17094" dirty="0">
                <a:latin typeface="Garamond"/>
                <a:cs typeface="Garamond"/>
              </a:rPr>
              <a:t>2</a:t>
            </a:r>
            <a:endParaRPr sz="2925" baseline="-17094">
              <a:latin typeface="Garamond"/>
              <a:cs typeface="Garamon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33562" y="3044675"/>
            <a:ext cx="44958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b="1" i="1" spc="-30" dirty="0">
                <a:latin typeface="Garamond"/>
                <a:cs typeface="Garamond"/>
              </a:rPr>
              <a:t>D</a:t>
            </a:r>
            <a:r>
              <a:rPr sz="2925" b="1" i="1" spc="-44" baseline="-17094" dirty="0">
                <a:latin typeface="Garamond"/>
                <a:cs typeface="Garamond"/>
              </a:rPr>
              <a:t>1</a:t>
            </a:r>
            <a:endParaRPr sz="2925" baseline="-17094">
              <a:latin typeface="Garamond"/>
              <a:cs typeface="Garamon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8800" y="42799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8800" y="42799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8800" y="44323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8800" y="44323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28800" y="45847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8800" y="45847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8800" y="4737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8800" y="47371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48895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8800" y="48895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95700" y="5981700"/>
            <a:ext cx="18034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8900" y="5969000"/>
            <a:ext cx="1460500" cy="88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33800" y="6019800"/>
            <a:ext cx="1676400" cy="711200"/>
          </a:xfrm>
          <a:custGeom>
            <a:avLst/>
            <a:gdLst/>
            <a:ahLst/>
            <a:cxnLst/>
            <a:rect l="l" t="t" r="r" b="b"/>
            <a:pathLst>
              <a:path w="1676400" h="711200">
                <a:moveTo>
                  <a:pt x="0" y="0"/>
                </a:moveTo>
                <a:lnTo>
                  <a:pt x="1676400" y="0"/>
                </a:lnTo>
                <a:lnTo>
                  <a:pt x="16764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BEE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80033" y="6040120"/>
            <a:ext cx="983615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83820" marR="5080" indent="-71755">
              <a:lnSpc>
                <a:spcPts val="2300"/>
              </a:lnSpc>
              <a:spcBef>
                <a:spcPts val="260"/>
              </a:spcBef>
            </a:pPr>
            <a:r>
              <a:rPr sz="2000" b="1" spc="-5" dirty="0">
                <a:latin typeface="Garamond"/>
                <a:cs typeface="Garamond"/>
              </a:rPr>
              <a:t>Set of </a:t>
            </a:r>
            <a:r>
              <a:rPr sz="2000" b="1" dirty="0">
                <a:latin typeface="Garamond"/>
                <a:cs typeface="Garamond"/>
              </a:rPr>
              <a:t>all  </a:t>
            </a:r>
            <a:r>
              <a:rPr sz="2000" b="1" spc="-10" dirty="0">
                <a:latin typeface="Garamond"/>
                <a:cs typeface="Garamond"/>
              </a:rPr>
              <a:t>outputs</a:t>
            </a:r>
            <a:endParaRPr sz="2000">
              <a:latin typeface="Garamond"/>
              <a:cs typeface="Garamond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67200" y="1752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67200" y="1752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67200" y="2057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67200" y="2057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67200" y="236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67200" y="236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7200" y="2971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67200" y="2971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67200" y="3276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67200" y="3276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7200" y="3581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67200" y="3581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67200" y="5029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67200" y="5029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67200" y="5334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67200" y="5334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67200" y="5638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67200" y="5638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74540" y="4058920"/>
            <a:ext cx="8509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ts val="2130"/>
              </a:lnSpc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374900" y="2057400"/>
            <a:ext cx="20701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35809" y="2172685"/>
            <a:ext cx="1831975" cy="431165"/>
          </a:xfrm>
          <a:custGeom>
            <a:avLst/>
            <a:gdLst/>
            <a:ahLst/>
            <a:cxnLst/>
            <a:rect l="l" t="t" r="r" b="b"/>
            <a:pathLst>
              <a:path w="1831975" h="431164">
                <a:moveTo>
                  <a:pt x="1720484" y="0"/>
                </a:moveTo>
                <a:lnTo>
                  <a:pt x="1713288" y="3589"/>
                </a:lnTo>
                <a:lnTo>
                  <a:pt x="1708840" y="16893"/>
                </a:lnTo>
                <a:lnTo>
                  <a:pt x="1712429" y="24089"/>
                </a:lnTo>
                <a:lnTo>
                  <a:pt x="1758194" y="39391"/>
                </a:lnTo>
                <a:lnTo>
                  <a:pt x="0" y="405681"/>
                </a:lnTo>
                <a:lnTo>
                  <a:pt x="5181" y="430547"/>
                </a:lnTo>
                <a:lnTo>
                  <a:pt x="1763374" y="64256"/>
                </a:lnTo>
                <a:lnTo>
                  <a:pt x="1801316" y="64256"/>
                </a:lnTo>
                <a:lnTo>
                  <a:pt x="1831447" y="37103"/>
                </a:lnTo>
                <a:lnTo>
                  <a:pt x="1720484" y="0"/>
                </a:lnTo>
                <a:close/>
              </a:path>
              <a:path w="1831975" h="431164">
                <a:moveTo>
                  <a:pt x="1801316" y="64256"/>
                </a:moveTo>
                <a:lnTo>
                  <a:pt x="1763374" y="64256"/>
                </a:lnTo>
                <a:lnTo>
                  <a:pt x="1727528" y="96561"/>
                </a:lnTo>
                <a:lnTo>
                  <a:pt x="1727111" y="104592"/>
                </a:lnTo>
                <a:lnTo>
                  <a:pt x="1736501" y="115012"/>
                </a:lnTo>
                <a:lnTo>
                  <a:pt x="1744532" y="115430"/>
                </a:lnTo>
                <a:lnTo>
                  <a:pt x="1801316" y="642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4900" y="2540000"/>
            <a:ext cx="2070100" cy="107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33107" y="2579254"/>
            <a:ext cx="1834514" cy="861694"/>
          </a:xfrm>
          <a:custGeom>
            <a:avLst/>
            <a:gdLst/>
            <a:ahLst/>
            <a:cxnLst/>
            <a:rect l="l" t="t" r="r" b="b"/>
            <a:pathLst>
              <a:path w="1834514" h="861695">
                <a:moveTo>
                  <a:pt x="10584" y="0"/>
                </a:moveTo>
                <a:lnTo>
                  <a:pt x="0" y="23091"/>
                </a:lnTo>
                <a:lnTo>
                  <a:pt x="1763236" y="831240"/>
                </a:lnTo>
                <a:lnTo>
                  <a:pt x="1715215" y="835977"/>
                </a:lnTo>
                <a:lnTo>
                  <a:pt x="1710114" y="842194"/>
                </a:lnTo>
                <a:lnTo>
                  <a:pt x="1711491" y="856153"/>
                </a:lnTo>
                <a:lnTo>
                  <a:pt x="1717708" y="861254"/>
                </a:lnTo>
                <a:lnTo>
                  <a:pt x="1834145" y="849769"/>
                </a:lnTo>
                <a:lnTo>
                  <a:pt x="1804873" y="808150"/>
                </a:lnTo>
                <a:lnTo>
                  <a:pt x="1773819" y="808150"/>
                </a:lnTo>
                <a:lnTo>
                  <a:pt x="10584" y="0"/>
                </a:lnTo>
                <a:close/>
              </a:path>
              <a:path w="1834514" h="861695">
                <a:moveTo>
                  <a:pt x="1758913" y="752688"/>
                </a:moveTo>
                <a:lnTo>
                  <a:pt x="1747438" y="760757"/>
                </a:lnTo>
                <a:lnTo>
                  <a:pt x="1746059" y="768680"/>
                </a:lnTo>
                <a:lnTo>
                  <a:pt x="1773819" y="808150"/>
                </a:lnTo>
                <a:lnTo>
                  <a:pt x="1804873" y="808150"/>
                </a:lnTo>
                <a:lnTo>
                  <a:pt x="1766835" y="754067"/>
                </a:lnTo>
                <a:lnTo>
                  <a:pt x="1758913" y="75268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62200" y="2540000"/>
            <a:ext cx="2082800" cy="3136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27662" y="2584018"/>
            <a:ext cx="1839595" cy="2902585"/>
          </a:xfrm>
          <a:custGeom>
            <a:avLst/>
            <a:gdLst/>
            <a:ahLst/>
            <a:cxnLst/>
            <a:rect l="l" t="t" r="r" b="b"/>
            <a:pathLst>
              <a:path w="1839595" h="2902585">
                <a:moveTo>
                  <a:pt x="1747473" y="2825926"/>
                </a:moveTo>
                <a:lnTo>
                  <a:pt x="1739804" y="2828349"/>
                </a:lnTo>
                <a:lnTo>
                  <a:pt x="1733334" y="2840795"/>
                </a:lnTo>
                <a:lnTo>
                  <a:pt x="1735757" y="2848463"/>
                </a:lnTo>
                <a:lnTo>
                  <a:pt x="1839569" y="2902431"/>
                </a:lnTo>
                <a:lnTo>
                  <a:pt x="1837657" y="2848184"/>
                </a:lnTo>
                <a:lnTo>
                  <a:pt x="1790287" y="2848184"/>
                </a:lnTo>
                <a:lnTo>
                  <a:pt x="1747473" y="2825926"/>
                </a:lnTo>
                <a:close/>
              </a:path>
              <a:path w="1839595" h="2902585">
                <a:moveTo>
                  <a:pt x="21475" y="0"/>
                </a:moveTo>
                <a:lnTo>
                  <a:pt x="0" y="13563"/>
                </a:lnTo>
                <a:lnTo>
                  <a:pt x="1790287" y="2848184"/>
                </a:lnTo>
                <a:lnTo>
                  <a:pt x="1837657" y="2848184"/>
                </a:lnTo>
                <a:lnTo>
                  <a:pt x="1837178" y="2834622"/>
                </a:lnTo>
                <a:lnTo>
                  <a:pt x="1811762" y="2834622"/>
                </a:lnTo>
                <a:lnTo>
                  <a:pt x="21475" y="0"/>
                </a:lnTo>
                <a:close/>
              </a:path>
              <a:path w="1839595" h="2902585">
                <a:moveTo>
                  <a:pt x="1829564" y="2780019"/>
                </a:moveTo>
                <a:lnTo>
                  <a:pt x="1815545" y="2780513"/>
                </a:lnTo>
                <a:lnTo>
                  <a:pt x="1810062" y="2786396"/>
                </a:lnTo>
                <a:lnTo>
                  <a:pt x="1811762" y="2834622"/>
                </a:lnTo>
                <a:lnTo>
                  <a:pt x="1837178" y="2834622"/>
                </a:lnTo>
                <a:lnTo>
                  <a:pt x="1835447" y="2785502"/>
                </a:lnTo>
                <a:lnTo>
                  <a:pt x="1829564" y="27800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38400" y="2057400"/>
            <a:ext cx="2006600" cy="269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04272" y="2209751"/>
            <a:ext cx="1763395" cy="2456180"/>
          </a:xfrm>
          <a:custGeom>
            <a:avLst/>
            <a:gdLst/>
            <a:ahLst/>
            <a:cxnLst/>
            <a:rect l="l" t="t" r="r" b="b"/>
            <a:pathLst>
              <a:path w="1763395" h="2456179">
                <a:moveTo>
                  <a:pt x="1758168" y="51302"/>
                </a:moveTo>
                <a:lnTo>
                  <a:pt x="1710622" y="51302"/>
                </a:lnTo>
                <a:lnTo>
                  <a:pt x="0" y="2441235"/>
                </a:lnTo>
                <a:lnTo>
                  <a:pt x="20655" y="2456019"/>
                </a:lnTo>
                <a:lnTo>
                  <a:pt x="1731276" y="66086"/>
                </a:lnTo>
                <a:lnTo>
                  <a:pt x="1756787" y="66086"/>
                </a:lnTo>
                <a:lnTo>
                  <a:pt x="1758168" y="51302"/>
                </a:lnTo>
                <a:close/>
              </a:path>
              <a:path w="1763395" h="2456179">
                <a:moveTo>
                  <a:pt x="1756787" y="66086"/>
                </a:moveTo>
                <a:lnTo>
                  <a:pt x="1731276" y="66086"/>
                </a:lnTo>
                <a:lnTo>
                  <a:pt x="1726788" y="114132"/>
                </a:lnTo>
                <a:lnTo>
                  <a:pt x="1731920" y="120322"/>
                </a:lnTo>
                <a:lnTo>
                  <a:pt x="1745888" y="121627"/>
                </a:lnTo>
                <a:lnTo>
                  <a:pt x="1752078" y="116495"/>
                </a:lnTo>
                <a:lnTo>
                  <a:pt x="1756787" y="66086"/>
                </a:lnTo>
                <a:close/>
              </a:path>
              <a:path w="1763395" h="2456179">
                <a:moveTo>
                  <a:pt x="1762961" y="0"/>
                </a:moveTo>
                <a:lnTo>
                  <a:pt x="1656199" y="47868"/>
                </a:lnTo>
                <a:lnTo>
                  <a:pt x="1653338" y="55383"/>
                </a:lnTo>
                <a:lnTo>
                  <a:pt x="1659077" y="68183"/>
                </a:lnTo>
                <a:lnTo>
                  <a:pt x="1666591" y="71046"/>
                </a:lnTo>
                <a:lnTo>
                  <a:pt x="1710622" y="51302"/>
                </a:lnTo>
                <a:lnTo>
                  <a:pt x="1758168" y="51302"/>
                </a:lnTo>
                <a:lnTo>
                  <a:pt x="1762961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38400" y="3276600"/>
            <a:ext cx="2006600" cy="1473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07306" y="3428965"/>
            <a:ext cx="1760220" cy="1240155"/>
          </a:xfrm>
          <a:custGeom>
            <a:avLst/>
            <a:gdLst/>
            <a:ahLst/>
            <a:cxnLst/>
            <a:rect l="l" t="t" r="r" b="b"/>
            <a:pathLst>
              <a:path w="1760220" h="1240154">
                <a:moveTo>
                  <a:pt x="1745661" y="31054"/>
                </a:moveTo>
                <a:lnTo>
                  <a:pt x="1693556" y="31054"/>
                </a:lnTo>
                <a:lnTo>
                  <a:pt x="0" y="1219017"/>
                </a:lnTo>
                <a:lnTo>
                  <a:pt x="14587" y="1239810"/>
                </a:lnTo>
                <a:lnTo>
                  <a:pt x="1708142" y="51849"/>
                </a:lnTo>
                <a:lnTo>
                  <a:pt x="1736098" y="51849"/>
                </a:lnTo>
                <a:lnTo>
                  <a:pt x="1745661" y="31054"/>
                </a:lnTo>
                <a:close/>
              </a:path>
              <a:path w="1760220" h="1240154">
                <a:moveTo>
                  <a:pt x="1736098" y="51849"/>
                </a:moveTo>
                <a:lnTo>
                  <a:pt x="1708142" y="51849"/>
                </a:lnTo>
                <a:lnTo>
                  <a:pt x="1687981" y="95689"/>
                </a:lnTo>
                <a:lnTo>
                  <a:pt x="1690772" y="103231"/>
                </a:lnTo>
                <a:lnTo>
                  <a:pt x="1703517" y="109093"/>
                </a:lnTo>
                <a:lnTo>
                  <a:pt x="1711058" y="106301"/>
                </a:lnTo>
                <a:lnTo>
                  <a:pt x="1736098" y="51849"/>
                </a:lnTo>
                <a:close/>
              </a:path>
              <a:path w="1760220" h="1240154">
                <a:moveTo>
                  <a:pt x="1759941" y="0"/>
                </a:moveTo>
                <a:lnTo>
                  <a:pt x="1643348" y="9773"/>
                </a:lnTo>
                <a:lnTo>
                  <a:pt x="1638157" y="15915"/>
                </a:lnTo>
                <a:lnTo>
                  <a:pt x="1639328" y="29894"/>
                </a:lnTo>
                <a:lnTo>
                  <a:pt x="1645470" y="35085"/>
                </a:lnTo>
                <a:lnTo>
                  <a:pt x="1693556" y="31054"/>
                </a:lnTo>
                <a:lnTo>
                  <a:pt x="1745661" y="31054"/>
                </a:lnTo>
                <a:lnTo>
                  <a:pt x="1759941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51100" y="4610100"/>
            <a:ext cx="1993900" cy="1079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09174" y="4649416"/>
            <a:ext cx="1758314" cy="850265"/>
          </a:xfrm>
          <a:custGeom>
            <a:avLst/>
            <a:gdLst/>
            <a:ahLst/>
            <a:cxnLst/>
            <a:rect l="l" t="t" r="r" b="b"/>
            <a:pathLst>
              <a:path w="1758314" h="850264">
                <a:moveTo>
                  <a:pt x="10850" y="0"/>
                </a:moveTo>
                <a:lnTo>
                  <a:pt x="0" y="22966"/>
                </a:lnTo>
                <a:lnTo>
                  <a:pt x="1687389" y="820177"/>
                </a:lnTo>
                <a:lnTo>
                  <a:pt x="1639316" y="824355"/>
                </a:lnTo>
                <a:lnTo>
                  <a:pt x="1634144" y="830512"/>
                </a:lnTo>
                <a:lnTo>
                  <a:pt x="1635358" y="844487"/>
                </a:lnTo>
                <a:lnTo>
                  <a:pt x="1641515" y="849660"/>
                </a:lnTo>
                <a:lnTo>
                  <a:pt x="1758078" y="839528"/>
                </a:lnTo>
                <a:lnTo>
                  <a:pt x="1729044" y="797212"/>
                </a:lnTo>
                <a:lnTo>
                  <a:pt x="1698240" y="797212"/>
                </a:lnTo>
                <a:lnTo>
                  <a:pt x="10850" y="0"/>
                </a:lnTo>
                <a:close/>
              </a:path>
              <a:path w="1758314" h="850264">
                <a:moveTo>
                  <a:pt x="1683978" y="741579"/>
                </a:moveTo>
                <a:lnTo>
                  <a:pt x="1672410" y="749515"/>
                </a:lnTo>
                <a:lnTo>
                  <a:pt x="1670939" y="757421"/>
                </a:lnTo>
                <a:lnTo>
                  <a:pt x="1698240" y="797212"/>
                </a:lnTo>
                <a:lnTo>
                  <a:pt x="1729044" y="797212"/>
                </a:lnTo>
                <a:lnTo>
                  <a:pt x="1691883" y="743051"/>
                </a:lnTo>
                <a:lnTo>
                  <a:pt x="1683978" y="741579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948939" y="2001520"/>
            <a:ext cx="113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A(D</a:t>
            </a:r>
            <a:r>
              <a:rPr sz="1800" b="1" baseline="-13888" dirty="0">
                <a:latin typeface="Garamond"/>
                <a:cs typeface="Garamond"/>
              </a:rPr>
              <a:t>1</a:t>
            </a:r>
            <a:r>
              <a:rPr sz="1800" b="1" dirty="0">
                <a:latin typeface="Garamond"/>
                <a:cs typeface="Garamond"/>
              </a:rPr>
              <a:t>) =</a:t>
            </a:r>
            <a:r>
              <a:rPr sz="1800" b="1" spc="-75" dirty="0">
                <a:latin typeface="Garamond"/>
                <a:cs typeface="Garamond"/>
              </a:rPr>
              <a:t> </a:t>
            </a:r>
            <a:r>
              <a:rPr sz="1800" b="1" dirty="0">
                <a:latin typeface="Garamond"/>
                <a:cs typeface="Garamond"/>
              </a:rPr>
              <a:t>O</a:t>
            </a:r>
            <a:r>
              <a:rPr sz="1800" b="1" baseline="-13888" dirty="0">
                <a:latin typeface="Garamond"/>
                <a:cs typeface="Garamond"/>
              </a:rPr>
              <a:t>1</a:t>
            </a:r>
            <a:endParaRPr sz="1800" baseline="-13888">
              <a:latin typeface="Garamond"/>
              <a:cs typeface="Garamond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410200" y="19812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10200" y="19812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10200" y="3200400"/>
            <a:ext cx="1371600" cy="152400"/>
          </a:xfrm>
          <a:custGeom>
            <a:avLst/>
            <a:gdLst/>
            <a:ahLst/>
            <a:cxnLst/>
            <a:rect l="l" t="t" r="r" b="b"/>
            <a:pathLst>
              <a:path w="1371600" h="152400">
                <a:moveTo>
                  <a:pt x="0" y="0"/>
                </a:moveTo>
                <a:lnTo>
                  <a:pt x="1371600" y="0"/>
                </a:lnTo>
                <a:lnTo>
                  <a:pt x="1371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10200" y="3200400"/>
            <a:ext cx="1371600" cy="152400"/>
          </a:xfrm>
          <a:custGeom>
            <a:avLst/>
            <a:gdLst/>
            <a:ahLst/>
            <a:cxnLst/>
            <a:rect l="l" t="t" r="r" b="b"/>
            <a:pathLst>
              <a:path w="1371600" h="152400">
                <a:moveTo>
                  <a:pt x="0" y="0"/>
                </a:moveTo>
                <a:lnTo>
                  <a:pt x="1371600" y="0"/>
                </a:lnTo>
                <a:lnTo>
                  <a:pt x="1371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410200" y="52578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10200" y="52578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10200" y="54102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10200" y="54102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10200" y="3352800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10200" y="3352800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410200" y="21336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10200" y="21336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835140" y="1620520"/>
            <a:ext cx="1617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P [ A(D</a:t>
            </a:r>
            <a:r>
              <a:rPr sz="1800" b="1" baseline="-13888" dirty="0">
                <a:latin typeface="Garamond"/>
                <a:cs typeface="Garamond"/>
              </a:rPr>
              <a:t>1</a:t>
            </a:r>
            <a:r>
              <a:rPr sz="1800" b="1" dirty="0">
                <a:latin typeface="Garamond"/>
                <a:cs typeface="Garamond"/>
              </a:rPr>
              <a:t>) = O</a:t>
            </a:r>
            <a:r>
              <a:rPr sz="1800" b="1" baseline="-13888" dirty="0">
                <a:latin typeface="Garamond"/>
                <a:cs typeface="Garamond"/>
              </a:rPr>
              <a:t>1</a:t>
            </a:r>
            <a:r>
              <a:rPr sz="1800" b="1" spc="104" baseline="-13888" dirty="0">
                <a:latin typeface="Garamond"/>
                <a:cs typeface="Garamond"/>
              </a:rPr>
              <a:t> </a:t>
            </a:r>
            <a:r>
              <a:rPr sz="1800" b="1" dirty="0">
                <a:latin typeface="Garamond"/>
                <a:cs typeface="Garamond"/>
              </a:rPr>
              <a:t>]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835140" y="5506720"/>
            <a:ext cx="164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P [ A(D</a:t>
            </a:r>
            <a:r>
              <a:rPr sz="1800" b="1" baseline="-13888" dirty="0">
                <a:latin typeface="Garamond"/>
                <a:cs typeface="Garamond"/>
              </a:rPr>
              <a:t>2</a:t>
            </a:r>
            <a:r>
              <a:rPr sz="1800" b="1" dirty="0">
                <a:latin typeface="Garamond"/>
                <a:cs typeface="Garamond"/>
              </a:rPr>
              <a:t>) = O</a:t>
            </a:r>
            <a:r>
              <a:rPr sz="1800" b="1" baseline="-13888" dirty="0">
                <a:latin typeface="Garamond"/>
                <a:cs typeface="Garamond"/>
              </a:rPr>
              <a:t>k</a:t>
            </a:r>
            <a:r>
              <a:rPr sz="1800" b="1" spc="120" baseline="-13888" dirty="0">
                <a:latin typeface="Garamond"/>
                <a:cs typeface="Garamond"/>
              </a:rPr>
              <a:t> </a:t>
            </a:r>
            <a:r>
              <a:rPr sz="1800" b="1" dirty="0">
                <a:latin typeface="Garamond"/>
                <a:cs typeface="Garamond"/>
              </a:rPr>
              <a:t>]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35940" y="6414452"/>
            <a:ext cx="6362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Garamond"/>
                <a:cs typeface="Garamond"/>
              </a:rPr>
              <a:t>Module</a:t>
            </a:r>
            <a:r>
              <a:rPr sz="1300" spc="-65" dirty="0">
                <a:latin typeface="Garamond"/>
                <a:cs typeface="Garamond"/>
              </a:rPr>
              <a:t> </a:t>
            </a:r>
            <a:r>
              <a:rPr sz="1300" dirty="0">
                <a:latin typeface="Garamond"/>
                <a:cs typeface="Garamond"/>
              </a:rPr>
              <a:t>2</a:t>
            </a:r>
            <a:endParaRPr sz="13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5018" y="756920"/>
            <a:ext cx="7573645" cy="10109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26745" marR="30480" indent="-589280">
              <a:lnSpc>
                <a:spcPts val="3900"/>
              </a:lnSpc>
              <a:spcBef>
                <a:spcPts val="180"/>
              </a:spcBef>
            </a:pPr>
            <a:r>
              <a:rPr sz="3200" spc="-5" dirty="0"/>
              <a:t>Should </a:t>
            </a:r>
            <a:r>
              <a:rPr sz="3200" dirty="0"/>
              <a:t>not be able to </a:t>
            </a:r>
            <a:r>
              <a:rPr sz="3200" spc="-5" dirty="0"/>
              <a:t>distinguish </a:t>
            </a:r>
            <a:r>
              <a:rPr sz="3200" dirty="0"/>
              <a:t>whether </a:t>
            </a:r>
            <a:r>
              <a:rPr sz="3200" spc="-5" dirty="0"/>
              <a:t>input  </a:t>
            </a:r>
            <a:r>
              <a:rPr sz="3200" spc="-15" dirty="0"/>
              <a:t>was </a:t>
            </a:r>
            <a:r>
              <a:rPr sz="3300" b="1" i="1" spc="-50" dirty="0">
                <a:latin typeface="Garamond"/>
                <a:cs typeface="Garamond"/>
              </a:rPr>
              <a:t>D</a:t>
            </a:r>
            <a:r>
              <a:rPr sz="3225" b="1" i="1" spc="-75" baseline="-18087" dirty="0">
                <a:latin typeface="Garamond"/>
                <a:cs typeface="Garamond"/>
              </a:rPr>
              <a:t>1 </a:t>
            </a:r>
            <a:r>
              <a:rPr sz="3200" dirty="0"/>
              <a:t>or </a:t>
            </a:r>
            <a:r>
              <a:rPr sz="3300" b="1" i="1" spc="-55" dirty="0">
                <a:latin typeface="Garamond"/>
                <a:cs typeface="Garamond"/>
              </a:rPr>
              <a:t>D</a:t>
            </a:r>
            <a:r>
              <a:rPr sz="3225" b="1" i="1" spc="-82" baseline="-18087" dirty="0">
                <a:latin typeface="Garamond"/>
                <a:cs typeface="Garamond"/>
              </a:rPr>
              <a:t>2 </a:t>
            </a:r>
            <a:r>
              <a:rPr sz="3200" dirty="0"/>
              <a:t>no </a:t>
            </a:r>
            <a:r>
              <a:rPr sz="3200" spc="-5" dirty="0"/>
              <a:t>matter </a:t>
            </a:r>
            <a:r>
              <a:rPr sz="3200" dirty="0"/>
              <a:t>what the</a:t>
            </a:r>
            <a:r>
              <a:rPr sz="3200" spc="-114" dirty="0"/>
              <a:t> </a:t>
            </a:r>
            <a:r>
              <a:rPr sz="3200" spc="-5" dirty="0"/>
              <a:t>output</a:t>
            </a:r>
            <a:endParaRPr sz="32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9000" y="2286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2286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00" y="2590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00" y="2590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9000" y="2895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0" y="2895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3505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9000" y="3505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3810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38100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000" y="4114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000" y="41148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000" y="5562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000" y="55626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29000" y="5867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29000" y="58674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29000" y="617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9000" y="6172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0"/>
                </a:lnTo>
                <a:lnTo>
                  <a:pt x="685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36340" y="4592320"/>
            <a:ext cx="8509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ts val="2130"/>
              </a:lnSpc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Garamond"/>
                <a:cs typeface="Garamond"/>
              </a:rPr>
              <a:t>.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6700" y="2590800"/>
            <a:ext cx="2070100" cy="63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7609" y="2706085"/>
            <a:ext cx="1831975" cy="431165"/>
          </a:xfrm>
          <a:custGeom>
            <a:avLst/>
            <a:gdLst/>
            <a:ahLst/>
            <a:cxnLst/>
            <a:rect l="l" t="t" r="r" b="b"/>
            <a:pathLst>
              <a:path w="1831975" h="431164">
                <a:moveTo>
                  <a:pt x="1720484" y="0"/>
                </a:moveTo>
                <a:lnTo>
                  <a:pt x="1713288" y="3589"/>
                </a:lnTo>
                <a:lnTo>
                  <a:pt x="1708840" y="16893"/>
                </a:lnTo>
                <a:lnTo>
                  <a:pt x="1712429" y="24089"/>
                </a:lnTo>
                <a:lnTo>
                  <a:pt x="1758194" y="39391"/>
                </a:lnTo>
                <a:lnTo>
                  <a:pt x="0" y="405681"/>
                </a:lnTo>
                <a:lnTo>
                  <a:pt x="5181" y="430547"/>
                </a:lnTo>
                <a:lnTo>
                  <a:pt x="1763374" y="64256"/>
                </a:lnTo>
                <a:lnTo>
                  <a:pt x="1801316" y="64256"/>
                </a:lnTo>
                <a:lnTo>
                  <a:pt x="1831447" y="37103"/>
                </a:lnTo>
                <a:lnTo>
                  <a:pt x="1720484" y="0"/>
                </a:lnTo>
                <a:close/>
              </a:path>
              <a:path w="1831975" h="431164">
                <a:moveTo>
                  <a:pt x="1801316" y="64256"/>
                </a:moveTo>
                <a:lnTo>
                  <a:pt x="1763374" y="64256"/>
                </a:lnTo>
                <a:lnTo>
                  <a:pt x="1727528" y="96561"/>
                </a:lnTo>
                <a:lnTo>
                  <a:pt x="1727111" y="104592"/>
                </a:lnTo>
                <a:lnTo>
                  <a:pt x="1736501" y="115012"/>
                </a:lnTo>
                <a:lnTo>
                  <a:pt x="1744532" y="115430"/>
                </a:lnTo>
                <a:lnTo>
                  <a:pt x="1801316" y="6425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6700" y="3073400"/>
            <a:ext cx="20701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4907" y="3112654"/>
            <a:ext cx="1834514" cy="861694"/>
          </a:xfrm>
          <a:custGeom>
            <a:avLst/>
            <a:gdLst/>
            <a:ahLst/>
            <a:cxnLst/>
            <a:rect l="l" t="t" r="r" b="b"/>
            <a:pathLst>
              <a:path w="1834514" h="861695">
                <a:moveTo>
                  <a:pt x="10584" y="0"/>
                </a:moveTo>
                <a:lnTo>
                  <a:pt x="0" y="23091"/>
                </a:lnTo>
                <a:lnTo>
                  <a:pt x="1763236" y="831240"/>
                </a:lnTo>
                <a:lnTo>
                  <a:pt x="1715215" y="835977"/>
                </a:lnTo>
                <a:lnTo>
                  <a:pt x="1710114" y="842194"/>
                </a:lnTo>
                <a:lnTo>
                  <a:pt x="1711491" y="856153"/>
                </a:lnTo>
                <a:lnTo>
                  <a:pt x="1717708" y="861254"/>
                </a:lnTo>
                <a:lnTo>
                  <a:pt x="1834145" y="849769"/>
                </a:lnTo>
                <a:lnTo>
                  <a:pt x="1804873" y="808150"/>
                </a:lnTo>
                <a:lnTo>
                  <a:pt x="1773819" y="808150"/>
                </a:lnTo>
                <a:lnTo>
                  <a:pt x="10584" y="0"/>
                </a:lnTo>
                <a:close/>
              </a:path>
              <a:path w="1834514" h="861695">
                <a:moveTo>
                  <a:pt x="1758913" y="752688"/>
                </a:moveTo>
                <a:lnTo>
                  <a:pt x="1747438" y="760757"/>
                </a:lnTo>
                <a:lnTo>
                  <a:pt x="1746059" y="768680"/>
                </a:lnTo>
                <a:lnTo>
                  <a:pt x="1773819" y="808150"/>
                </a:lnTo>
                <a:lnTo>
                  <a:pt x="1804873" y="808150"/>
                </a:lnTo>
                <a:lnTo>
                  <a:pt x="1766835" y="754067"/>
                </a:lnTo>
                <a:lnTo>
                  <a:pt x="1758913" y="75268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4000" y="3073400"/>
            <a:ext cx="2082800" cy="313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89462" y="3117418"/>
            <a:ext cx="1839595" cy="2902585"/>
          </a:xfrm>
          <a:custGeom>
            <a:avLst/>
            <a:gdLst/>
            <a:ahLst/>
            <a:cxnLst/>
            <a:rect l="l" t="t" r="r" b="b"/>
            <a:pathLst>
              <a:path w="1839595" h="2902585">
                <a:moveTo>
                  <a:pt x="1747473" y="2825927"/>
                </a:moveTo>
                <a:lnTo>
                  <a:pt x="1739804" y="2828349"/>
                </a:lnTo>
                <a:lnTo>
                  <a:pt x="1733334" y="2840795"/>
                </a:lnTo>
                <a:lnTo>
                  <a:pt x="1735757" y="2848463"/>
                </a:lnTo>
                <a:lnTo>
                  <a:pt x="1839569" y="2902431"/>
                </a:lnTo>
                <a:lnTo>
                  <a:pt x="1837657" y="2848184"/>
                </a:lnTo>
                <a:lnTo>
                  <a:pt x="1790287" y="2848184"/>
                </a:lnTo>
                <a:lnTo>
                  <a:pt x="1747473" y="2825927"/>
                </a:lnTo>
                <a:close/>
              </a:path>
              <a:path w="1839595" h="2902585">
                <a:moveTo>
                  <a:pt x="21475" y="0"/>
                </a:moveTo>
                <a:lnTo>
                  <a:pt x="0" y="13563"/>
                </a:lnTo>
                <a:lnTo>
                  <a:pt x="1790287" y="2848184"/>
                </a:lnTo>
                <a:lnTo>
                  <a:pt x="1837657" y="2848184"/>
                </a:lnTo>
                <a:lnTo>
                  <a:pt x="1837178" y="2834621"/>
                </a:lnTo>
                <a:lnTo>
                  <a:pt x="1811762" y="2834621"/>
                </a:lnTo>
                <a:lnTo>
                  <a:pt x="21475" y="0"/>
                </a:lnTo>
                <a:close/>
              </a:path>
              <a:path w="1839595" h="2902585">
                <a:moveTo>
                  <a:pt x="1829564" y="2780019"/>
                </a:moveTo>
                <a:lnTo>
                  <a:pt x="1815545" y="2780513"/>
                </a:lnTo>
                <a:lnTo>
                  <a:pt x="1810062" y="2786396"/>
                </a:lnTo>
                <a:lnTo>
                  <a:pt x="1811762" y="2834621"/>
                </a:lnTo>
                <a:lnTo>
                  <a:pt x="1837178" y="2834621"/>
                </a:lnTo>
                <a:lnTo>
                  <a:pt x="1835447" y="2785501"/>
                </a:lnTo>
                <a:lnTo>
                  <a:pt x="1829564" y="2780019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00200" y="2590800"/>
            <a:ext cx="2006600" cy="269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66072" y="2743151"/>
            <a:ext cx="1763395" cy="2456180"/>
          </a:xfrm>
          <a:custGeom>
            <a:avLst/>
            <a:gdLst/>
            <a:ahLst/>
            <a:cxnLst/>
            <a:rect l="l" t="t" r="r" b="b"/>
            <a:pathLst>
              <a:path w="1763395" h="2456179">
                <a:moveTo>
                  <a:pt x="1758168" y="51302"/>
                </a:moveTo>
                <a:lnTo>
                  <a:pt x="1710622" y="51302"/>
                </a:lnTo>
                <a:lnTo>
                  <a:pt x="0" y="2441235"/>
                </a:lnTo>
                <a:lnTo>
                  <a:pt x="20655" y="2456019"/>
                </a:lnTo>
                <a:lnTo>
                  <a:pt x="1731276" y="66086"/>
                </a:lnTo>
                <a:lnTo>
                  <a:pt x="1756787" y="66086"/>
                </a:lnTo>
                <a:lnTo>
                  <a:pt x="1758168" y="51302"/>
                </a:lnTo>
                <a:close/>
              </a:path>
              <a:path w="1763395" h="2456179">
                <a:moveTo>
                  <a:pt x="1756787" y="66086"/>
                </a:moveTo>
                <a:lnTo>
                  <a:pt x="1731276" y="66086"/>
                </a:lnTo>
                <a:lnTo>
                  <a:pt x="1726788" y="114132"/>
                </a:lnTo>
                <a:lnTo>
                  <a:pt x="1731920" y="120322"/>
                </a:lnTo>
                <a:lnTo>
                  <a:pt x="1745888" y="121627"/>
                </a:lnTo>
                <a:lnTo>
                  <a:pt x="1752078" y="116495"/>
                </a:lnTo>
                <a:lnTo>
                  <a:pt x="1756787" y="66086"/>
                </a:lnTo>
                <a:close/>
              </a:path>
              <a:path w="1763395" h="2456179">
                <a:moveTo>
                  <a:pt x="1762961" y="0"/>
                </a:moveTo>
                <a:lnTo>
                  <a:pt x="1656199" y="47868"/>
                </a:lnTo>
                <a:lnTo>
                  <a:pt x="1653338" y="55383"/>
                </a:lnTo>
                <a:lnTo>
                  <a:pt x="1659077" y="68183"/>
                </a:lnTo>
                <a:lnTo>
                  <a:pt x="1666591" y="71046"/>
                </a:lnTo>
                <a:lnTo>
                  <a:pt x="1710622" y="51302"/>
                </a:lnTo>
                <a:lnTo>
                  <a:pt x="1758168" y="51302"/>
                </a:lnTo>
                <a:lnTo>
                  <a:pt x="1762961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3810000"/>
            <a:ext cx="2006600" cy="147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9106" y="3962365"/>
            <a:ext cx="1760220" cy="1240155"/>
          </a:xfrm>
          <a:custGeom>
            <a:avLst/>
            <a:gdLst/>
            <a:ahLst/>
            <a:cxnLst/>
            <a:rect l="l" t="t" r="r" b="b"/>
            <a:pathLst>
              <a:path w="1760220" h="1240154">
                <a:moveTo>
                  <a:pt x="1745661" y="31054"/>
                </a:moveTo>
                <a:lnTo>
                  <a:pt x="1693556" y="31054"/>
                </a:lnTo>
                <a:lnTo>
                  <a:pt x="0" y="1219017"/>
                </a:lnTo>
                <a:lnTo>
                  <a:pt x="14587" y="1239810"/>
                </a:lnTo>
                <a:lnTo>
                  <a:pt x="1708142" y="51849"/>
                </a:lnTo>
                <a:lnTo>
                  <a:pt x="1736098" y="51849"/>
                </a:lnTo>
                <a:lnTo>
                  <a:pt x="1745661" y="31054"/>
                </a:lnTo>
                <a:close/>
              </a:path>
              <a:path w="1760220" h="1240154">
                <a:moveTo>
                  <a:pt x="1736098" y="51849"/>
                </a:moveTo>
                <a:lnTo>
                  <a:pt x="1708142" y="51849"/>
                </a:lnTo>
                <a:lnTo>
                  <a:pt x="1687981" y="95689"/>
                </a:lnTo>
                <a:lnTo>
                  <a:pt x="1690772" y="103231"/>
                </a:lnTo>
                <a:lnTo>
                  <a:pt x="1703517" y="109093"/>
                </a:lnTo>
                <a:lnTo>
                  <a:pt x="1711058" y="106301"/>
                </a:lnTo>
                <a:lnTo>
                  <a:pt x="1736098" y="51849"/>
                </a:lnTo>
                <a:close/>
              </a:path>
              <a:path w="1760220" h="1240154">
                <a:moveTo>
                  <a:pt x="1759941" y="0"/>
                </a:moveTo>
                <a:lnTo>
                  <a:pt x="1643348" y="9773"/>
                </a:lnTo>
                <a:lnTo>
                  <a:pt x="1638157" y="15915"/>
                </a:lnTo>
                <a:lnTo>
                  <a:pt x="1639328" y="29894"/>
                </a:lnTo>
                <a:lnTo>
                  <a:pt x="1645470" y="35085"/>
                </a:lnTo>
                <a:lnTo>
                  <a:pt x="1693556" y="31054"/>
                </a:lnTo>
                <a:lnTo>
                  <a:pt x="1745661" y="31054"/>
                </a:lnTo>
                <a:lnTo>
                  <a:pt x="1759941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2900" y="5143500"/>
            <a:ext cx="1993900" cy="1079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0974" y="5182816"/>
            <a:ext cx="1758314" cy="850265"/>
          </a:xfrm>
          <a:custGeom>
            <a:avLst/>
            <a:gdLst/>
            <a:ahLst/>
            <a:cxnLst/>
            <a:rect l="l" t="t" r="r" b="b"/>
            <a:pathLst>
              <a:path w="1758314" h="850264">
                <a:moveTo>
                  <a:pt x="10850" y="0"/>
                </a:moveTo>
                <a:lnTo>
                  <a:pt x="0" y="22966"/>
                </a:lnTo>
                <a:lnTo>
                  <a:pt x="1687389" y="820177"/>
                </a:lnTo>
                <a:lnTo>
                  <a:pt x="1639316" y="824355"/>
                </a:lnTo>
                <a:lnTo>
                  <a:pt x="1634144" y="830512"/>
                </a:lnTo>
                <a:lnTo>
                  <a:pt x="1635358" y="844488"/>
                </a:lnTo>
                <a:lnTo>
                  <a:pt x="1641515" y="849660"/>
                </a:lnTo>
                <a:lnTo>
                  <a:pt x="1758078" y="839528"/>
                </a:lnTo>
                <a:lnTo>
                  <a:pt x="1729044" y="797211"/>
                </a:lnTo>
                <a:lnTo>
                  <a:pt x="1698240" y="797211"/>
                </a:lnTo>
                <a:lnTo>
                  <a:pt x="10850" y="0"/>
                </a:lnTo>
                <a:close/>
              </a:path>
              <a:path w="1758314" h="850264">
                <a:moveTo>
                  <a:pt x="1683978" y="741579"/>
                </a:moveTo>
                <a:lnTo>
                  <a:pt x="1672410" y="749516"/>
                </a:lnTo>
                <a:lnTo>
                  <a:pt x="1670939" y="757421"/>
                </a:lnTo>
                <a:lnTo>
                  <a:pt x="1698240" y="797211"/>
                </a:lnTo>
                <a:lnTo>
                  <a:pt x="1729044" y="797211"/>
                </a:lnTo>
                <a:lnTo>
                  <a:pt x="1691883" y="743051"/>
                </a:lnTo>
                <a:lnTo>
                  <a:pt x="1683978" y="741579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2000" y="25146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72000" y="25146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72000" y="3733800"/>
            <a:ext cx="1371600" cy="152400"/>
          </a:xfrm>
          <a:custGeom>
            <a:avLst/>
            <a:gdLst/>
            <a:ahLst/>
            <a:cxnLst/>
            <a:rect l="l" t="t" r="r" b="b"/>
            <a:pathLst>
              <a:path w="1371600" h="152400">
                <a:moveTo>
                  <a:pt x="0" y="0"/>
                </a:moveTo>
                <a:lnTo>
                  <a:pt x="1371600" y="0"/>
                </a:lnTo>
                <a:lnTo>
                  <a:pt x="1371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72000" y="3733800"/>
            <a:ext cx="1371600" cy="152400"/>
          </a:xfrm>
          <a:custGeom>
            <a:avLst/>
            <a:gdLst/>
            <a:ahLst/>
            <a:cxnLst/>
            <a:rect l="l" t="t" r="r" b="b"/>
            <a:pathLst>
              <a:path w="1371600" h="152400">
                <a:moveTo>
                  <a:pt x="0" y="0"/>
                </a:moveTo>
                <a:lnTo>
                  <a:pt x="1371600" y="0"/>
                </a:lnTo>
                <a:lnTo>
                  <a:pt x="1371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72000" y="57912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2000" y="57912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72000" y="59436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72000" y="5943600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0" y="0"/>
                </a:moveTo>
                <a:lnTo>
                  <a:pt x="2133600" y="0"/>
                </a:lnTo>
                <a:lnTo>
                  <a:pt x="21336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72000" y="3886200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2000" y="3886200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0"/>
                </a:moveTo>
                <a:lnTo>
                  <a:pt x="914400" y="0"/>
                </a:lnTo>
                <a:lnTo>
                  <a:pt x="914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72000" y="26670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72000" y="2667000"/>
            <a:ext cx="533400" cy="152400"/>
          </a:xfrm>
          <a:custGeom>
            <a:avLst/>
            <a:gdLst/>
            <a:ahLst/>
            <a:cxnLst/>
            <a:rect l="l" t="t" r="r" b="b"/>
            <a:pathLst>
              <a:path w="533400" h="152400">
                <a:moveTo>
                  <a:pt x="0" y="0"/>
                </a:moveTo>
                <a:lnTo>
                  <a:pt x="533400" y="0"/>
                </a:lnTo>
                <a:lnTo>
                  <a:pt x="533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9600" y="2209800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419100"/>
                </a:moveTo>
                <a:lnTo>
                  <a:pt x="7122" y="374886"/>
                </a:lnTo>
                <a:lnTo>
                  <a:pt x="28013" y="331999"/>
                </a:lnTo>
                <a:lnTo>
                  <a:pt x="61955" y="290670"/>
                </a:lnTo>
                <a:lnTo>
                  <a:pt x="108233" y="251130"/>
                </a:lnTo>
                <a:lnTo>
                  <a:pt x="166131" y="213612"/>
                </a:lnTo>
                <a:lnTo>
                  <a:pt x="234931" y="178347"/>
                </a:lnTo>
                <a:lnTo>
                  <a:pt x="273196" y="161631"/>
                </a:lnTo>
                <a:lnTo>
                  <a:pt x="313918" y="145566"/>
                </a:lnTo>
                <a:lnTo>
                  <a:pt x="357008" y="130180"/>
                </a:lnTo>
                <a:lnTo>
                  <a:pt x="402377" y="115502"/>
                </a:lnTo>
                <a:lnTo>
                  <a:pt x="449933" y="101562"/>
                </a:lnTo>
                <a:lnTo>
                  <a:pt x="499589" y="88387"/>
                </a:lnTo>
                <a:lnTo>
                  <a:pt x="551255" y="76007"/>
                </a:lnTo>
                <a:lnTo>
                  <a:pt x="604840" y="64451"/>
                </a:lnTo>
                <a:lnTo>
                  <a:pt x="660256" y="53748"/>
                </a:lnTo>
                <a:lnTo>
                  <a:pt x="717413" y="43927"/>
                </a:lnTo>
                <a:lnTo>
                  <a:pt x="776222" y="35016"/>
                </a:lnTo>
                <a:lnTo>
                  <a:pt x="836592" y="27046"/>
                </a:lnTo>
                <a:lnTo>
                  <a:pt x="898435" y="20044"/>
                </a:lnTo>
                <a:lnTo>
                  <a:pt x="961661" y="14040"/>
                </a:lnTo>
                <a:lnTo>
                  <a:pt x="1026180" y="9063"/>
                </a:lnTo>
                <a:lnTo>
                  <a:pt x="1091903" y="5141"/>
                </a:lnTo>
                <a:lnTo>
                  <a:pt x="1158740" y="2304"/>
                </a:lnTo>
                <a:lnTo>
                  <a:pt x="1226602" y="580"/>
                </a:lnTo>
                <a:lnTo>
                  <a:pt x="1295400" y="0"/>
                </a:lnTo>
                <a:lnTo>
                  <a:pt x="1364197" y="580"/>
                </a:lnTo>
                <a:lnTo>
                  <a:pt x="1432059" y="2304"/>
                </a:lnTo>
                <a:lnTo>
                  <a:pt x="1498896" y="5141"/>
                </a:lnTo>
                <a:lnTo>
                  <a:pt x="1564619" y="9063"/>
                </a:lnTo>
                <a:lnTo>
                  <a:pt x="1629138" y="14040"/>
                </a:lnTo>
                <a:lnTo>
                  <a:pt x="1692364" y="20044"/>
                </a:lnTo>
                <a:lnTo>
                  <a:pt x="1754207" y="27046"/>
                </a:lnTo>
                <a:lnTo>
                  <a:pt x="1814577" y="35016"/>
                </a:lnTo>
                <a:lnTo>
                  <a:pt x="1873386" y="43927"/>
                </a:lnTo>
                <a:lnTo>
                  <a:pt x="1930543" y="53748"/>
                </a:lnTo>
                <a:lnTo>
                  <a:pt x="1985959" y="64451"/>
                </a:lnTo>
                <a:lnTo>
                  <a:pt x="2039544" y="76007"/>
                </a:lnTo>
                <a:lnTo>
                  <a:pt x="2091210" y="88387"/>
                </a:lnTo>
                <a:lnTo>
                  <a:pt x="2140866" y="101562"/>
                </a:lnTo>
                <a:lnTo>
                  <a:pt x="2188423" y="115502"/>
                </a:lnTo>
                <a:lnTo>
                  <a:pt x="2233791" y="130180"/>
                </a:lnTo>
                <a:lnTo>
                  <a:pt x="2276881" y="145566"/>
                </a:lnTo>
                <a:lnTo>
                  <a:pt x="2317603" y="161631"/>
                </a:lnTo>
                <a:lnTo>
                  <a:pt x="2355868" y="178347"/>
                </a:lnTo>
                <a:lnTo>
                  <a:pt x="2391586" y="195683"/>
                </a:lnTo>
                <a:lnTo>
                  <a:pt x="2455025" y="232104"/>
                </a:lnTo>
                <a:lnTo>
                  <a:pt x="2507202" y="270662"/>
                </a:lnTo>
                <a:lnTo>
                  <a:pt x="2547402" y="311125"/>
                </a:lnTo>
                <a:lnTo>
                  <a:pt x="2574908" y="353262"/>
                </a:lnTo>
                <a:lnTo>
                  <a:pt x="2589004" y="396842"/>
                </a:lnTo>
                <a:lnTo>
                  <a:pt x="2590800" y="419100"/>
                </a:lnTo>
                <a:lnTo>
                  <a:pt x="2589004" y="441357"/>
                </a:lnTo>
                <a:lnTo>
                  <a:pt x="2574908" y="484937"/>
                </a:lnTo>
                <a:lnTo>
                  <a:pt x="2547402" y="527074"/>
                </a:lnTo>
                <a:lnTo>
                  <a:pt x="2507202" y="567537"/>
                </a:lnTo>
                <a:lnTo>
                  <a:pt x="2455025" y="606095"/>
                </a:lnTo>
                <a:lnTo>
                  <a:pt x="2391586" y="642516"/>
                </a:lnTo>
                <a:lnTo>
                  <a:pt x="2355868" y="659852"/>
                </a:lnTo>
                <a:lnTo>
                  <a:pt x="2317603" y="676568"/>
                </a:lnTo>
                <a:lnTo>
                  <a:pt x="2276881" y="692633"/>
                </a:lnTo>
                <a:lnTo>
                  <a:pt x="2233791" y="708019"/>
                </a:lnTo>
                <a:lnTo>
                  <a:pt x="2188423" y="722697"/>
                </a:lnTo>
                <a:lnTo>
                  <a:pt x="2140866" y="736637"/>
                </a:lnTo>
                <a:lnTo>
                  <a:pt x="2091210" y="749812"/>
                </a:lnTo>
                <a:lnTo>
                  <a:pt x="2039544" y="762192"/>
                </a:lnTo>
                <a:lnTo>
                  <a:pt x="1985959" y="773748"/>
                </a:lnTo>
                <a:lnTo>
                  <a:pt x="1930543" y="784451"/>
                </a:lnTo>
                <a:lnTo>
                  <a:pt x="1873386" y="794272"/>
                </a:lnTo>
                <a:lnTo>
                  <a:pt x="1814577" y="803183"/>
                </a:lnTo>
                <a:lnTo>
                  <a:pt x="1754207" y="811153"/>
                </a:lnTo>
                <a:lnTo>
                  <a:pt x="1692364" y="818155"/>
                </a:lnTo>
                <a:lnTo>
                  <a:pt x="1629138" y="824159"/>
                </a:lnTo>
                <a:lnTo>
                  <a:pt x="1564619" y="829136"/>
                </a:lnTo>
                <a:lnTo>
                  <a:pt x="1498896" y="833058"/>
                </a:lnTo>
                <a:lnTo>
                  <a:pt x="1432059" y="835895"/>
                </a:lnTo>
                <a:lnTo>
                  <a:pt x="1364197" y="837619"/>
                </a:lnTo>
                <a:lnTo>
                  <a:pt x="1295400" y="838200"/>
                </a:lnTo>
                <a:lnTo>
                  <a:pt x="1226602" y="837619"/>
                </a:lnTo>
                <a:lnTo>
                  <a:pt x="1158740" y="835895"/>
                </a:lnTo>
                <a:lnTo>
                  <a:pt x="1091903" y="833058"/>
                </a:lnTo>
                <a:lnTo>
                  <a:pt x="1026180" y="829136"/>
                </a:lnTo>
                <a:lnTo>
                  <a:pt x="961661" y="824159"/>
                </a:lnTo>
                <a:lnTo>
                  <a:pt x="898435" y="818155"/>
                </a:lnTo>
                <a:lnTo>
                  <a:pt x="836592" y="811153"/>
                </a:lnTo>
                <a:lnTo>
                  <a:pt x="776222" y="803183"/>
                </a:lnTo>
                <a:lnTo>
                  <a:pt x="717413" y="794272"/>
                </a:lnTo>
                <a:lnTo>
                  <a:pt x="660256" y="784451"/>
                </a:lnTo>
                <a:lnTo>
                  <a:pt x="604840" y="773748"/>
                </a:lnTo>
                <a:lnTo>
                  <a:pt x="551255" y="762192"/>
                </a:lnTo>
                <a:lnTo>
                  <a:pt x="499589" y="749812"/>
                </a:lnTo>
                <a:lnTo>
                  <a:pt x="449933" y="736637"/>
                </a:lnTo>
                <a:lnTo>
                  <a:pt x="402377" y="722697"/>
                </a:lnTo>
                <a:lnTo>
                  <a:pt x="357008" y="708019"/>
                </a:lnTo>
                <a:lnTo>
                  <a:pt x="313918" y="692633"/>
                </a:lnTo>
                <a:lnTo>
                  <a:pt x="273196" y="676568"/>
                </a:lnTo>
                <a:lnTo>
                  <a:pt x="234931" y="659852"/>
                </a:lnTo>
                <a:lnTo>
                  <a:pt x="199213" y="642516"/>
                </a:lnTo>
                <a:lnTo>
                  <a:pt x="135774" y="606095"/>
                </a:lnTo>
                <a:lnTo>
                  <a:pt x="83597" y="567537"/>
                </a:lnTo>
                <a:lnTo>
                  <a:pt x="43397" y="527074"/>
                </a:lnTo>
                <a:lnTo>
                  <a:pt x="15891" y="484937"/>
                </a:lnTo>
                <a:lnTo>
                  <a:pt x="1795" y="441357"/>
                </a:lnTo>
                <a:lnTo>
                  <a:pt x="0" y="41910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845041" y="2879188"/>
            <a:ext cx="180721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spc="-15" dirty="0">
                <a:solidFill>
                  <a:srgbClr val="FF0000"/>
                </a:solidFill>
                <a:latin typeface="Garamond"/>
                <a:cs typeface="Garamond"/>
              </a:rPr>
              <a:t>Worst</a:t>
            </a:r>
            <a:r>
              <a:rPr sz="1800" b="1" spc="-95" dirty="0">
                <a:solidFill>
                  <a:srgbClr val="FF0000"/>
                </a:solidFill>
                <a:latin typeface="Garamond"/>
                <a:cs typeface="Garamond"/>
              </a:rPr>
              <a:t> </a:t>
            </a:r>
            <a:r>
              <a:rPr sz="1800" b="1" spc="5" dirty="0">
                <a:solidFill>
                  <a:srgbClr val="FF0000"/>
                </a:solidFill>
                <a:latin typeface="Garamond"/>
                <a:cs typeface="Garamond"/>
              </a:rPr>
              <a:t>discrepancy  </a:t>
            </a:r>
            <a:r>
              <a:rPr sz="1800" b="1" dirty="0">
                <a:solidFill>
                  <a:srgbClr val="FF0000"/>
                </a:solidFill>
                <a:latin typeface="Garamond"/>
                <a:cs typeface="Garamond"/>
              </a:rPr>
              <a:t>in</a:t>
            </a:r>
            <a:r>
              <a:rPr sz="1800" b="1" spc="-10" dirty="0">
                <a:solidFill>
                  <a:srgbClr val="FF0000"/>
                </a:solidFill>
                <a:latin typeface="Garamond"/>
                <a:cs typeface="Garamond"/>
              </a:rPr>
              <a:t> </a:t>
            </a:r>
            <a:r>
              <a:rPr sz="1800" b="1" dirty="0">
                <a:solidFill>
                  <a:srgbClr val="FF0000"/>
                </a:solidFill>
                <a:latin typeface="Garamond"/>
                <a:cs typeface="Garamond"/>
              </a:rPr>
              <a:t>probabilities</a:t>
            </a:r>
            <a:endParaRPr sz="1800">
              <a:latin typeface="Garamond"/>
              <a:cs typeface="Garamond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5940" y="6437266"/>
            <a:ext cx="636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r>
              <a:rPr sz="1300" spc="-5" dirty="0">
                <a:latin typeface="Garamond"/>
                <a:cs typeface="Garamond"/>
              </a:rPr>
              <a:t>Module</a:t>
            </a:r>
            <a:r>
              <a:rPr sz="1300" spc="-65" dirty="0">
                <a:latin typeface="Garamond"/>
                <a:cs typeface="Garamond"/>
              </a:rPr>
              <a:t> </a:t>
            </a:r>
            <a:r>
              <a:rPr sz="1300" dirty="0">
                <a:latin typeface="Garamond"/>
                <a:cs typeface="Garamond"/>
              </a:rPr>
              <a:t>2</a:t>
            </a:r>
            <a:endParaRPr sz="1300">
              <a:latin typeface="Garamond"/>
              <a:cs typeface="Garamond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xfrm>
            <a:off x="3270091" y="6437266"/>
            <a:ext cx="260413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80"/>
              </a:lnSpc>
            </a:pPr>
            <a:r>
              <a:rPr lang="en-US" spc="-10"/>
              <a:t>Tutorial: </a:t>
            </a:r>
            <a:r>
              <a:rPr lang="en-US" spc="-5"/>
              <a:t>Differential </a:t>
            </a:r>
            <a:r>
              <a:rPr lang="en-US" spc="-10"/>
              <a:t>Privacy </a:t>
            </a:r>
            <a:r>
              <a:rPr lang="en-US"/>
              <a:t>in </a:t>
            </a:r>
            <a:r>
              <a:rPr lang="en-US" spc="-5"/>
              <a:t>the</a:t>
            </a:r>
            <a:r>
              <a:rPr lang="en-US" spc="10"/>
              <a:t> </a:t>
            </a:r>
            <a:r>
              <a:rPr lang="en-US" spc="-5"/>
              <a:t>Wild</a:t>
            </a:r>
            <a:endParaRPr spc="-5" dirty="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8400415" y="6437266"/>
            <a:ext cx="23240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300" b="0" i="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545"/>
              </a:lnSpc>
            </a:pPr>
            <a:fld id="{81D60167-4931-47E6-BA6A-407CBD079E47}" type="slidenum">
              <a:rPr lang="en-US" altLang="zh-CN" smtClean="0"/>
              <a:pPr marL="38100">
                <a:lnSpc>
                  <a:spcPts val="1545"/>
                </a:lnSpc>
              </a:pPr>
              <a:t>36</a:t>
            </a:fld>
            <a:endParaRPr dirty="0"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901700" y="2654300"/>
          <a:ext cx="685800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1139030" y="5721856"/>
            <a:ext cx="467359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b="1" i="1" spc="-35" dirty="0">
                <a:latin typeface="Garamond"/>
                <a:cs typeface="Garamond"/>
              </a:rPr>
              <a:t>D</a:t>
            </a:r>
            <a:r>
              <a:rPr sz="2925" b="1" i="1" spc="-52" baseline="-17094" dirty="0">
                <a:latin typeface="Garamond"/>
                <a:cs typeface="Garamond"/>
              </a:rPr>
              <a:t>2</a:t>
            </a:r>
            <a:endParaRPr sz="2925" baseline="-17094">
              <a:latin typeface="Garamond"/>
              <a:cs typeface="Garamon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5362" y="3654276"/>
            <a:ext cx="44958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50" b="1" i="1" spc="-30" dirty="0">
                <a:latin typeface="Garamond"/>
                <a:cs typeface="Garamond"/>
              </a:rPr>
              <a:t>D</a:t>
            </a:r>
            <a:r>
              <a:rPr sz="2925" b="1" i="1" spc="-44" baseline="-17094" dirty="0">
                <a:latin typeface="Garamond"/>
                <a:cs typeface="Garamond"/>
              </a:rPr>
              <a:t>1</a:t>
            </a:r>
            <a:endParaRPr sz="2925" baseline="-17094">
              <a:latin typeface="Garamond"/>
              <a:cs typeface="Garamond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977900" y="4876800"/>
          <a:ext cx="68580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828" y="447357"/>
            <a:ext cx="4264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Privacy Parameter</a:t>
            </a:r>
            <a:r>
              <a:rPr sz="4400" spc="-60" dirty="0"/>
              <a:t> </a:t>
            </a:r>
            <a:r>
              <a:rPr sz="4400" dirty="0"/>
              <a:t>ε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752600" y="2514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2514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2600" y="26670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600" y="26670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2600" y="2819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28194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600" y="29718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52600" y="29718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52600" y="31242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2600" y="31242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2600" y="3276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2600" y="327660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" y="1320800"/>
            <a:ext cx="4318000" cy="107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00" y="1257300"/>
            <a:ext cx="4559300" cy="130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400" y="1358900"/>
            <a:ext cx="4191000" cy="952500"/>
          </a:xfrm>
          <a:prstGeom prst="rect">
            <a:avLst/>
          </a:prstGeom>
          <a:solidFill>
            <a:srgbClr val="BEECBE"/>
          </a:solidFill>
        </p:spPr>
        <p:txBody>
          <a:bodyPr vert="horz" wrap="square" lIns="0" tIns="38735" rIns="0" bIns="0" rtlCol="0">
            <a:spAutoFit/>
          </a:bodyPr>
          <a:lstStyle/>
          <a:p>
            <a:pPr marL="932815" marR="130810" lvl="0" indent="-794385" algn="l" defTabSz="914400" rtl="0" eaLnBrk="1" fontAlgn="auto" latinLnBrk="0" hangingPunct="1">
              <a:lnSpc>
                <a:spcPts val="33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80005" algn="l"/>
              </a:tabLst>
              <a:defRPr/>
            </a:pP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every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pair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of	inputs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that  differ in one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row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806700" y="2654300"/>
          <a:ext cx="685800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1790700" y="4267200"/>
            <a:ext cx="56896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43100" y="4203700"/>
            <a:ext cx="5384800" cy="889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28800" y="4305300"/>
            <a:ext cx="5562600" cy="520700"/>
          </a:xfrm>
          <a:prstGeom prst="rect">
            <a:avLst/>
          </a:prstGeom>
          <a:solidFill>
            <a:srgbClr val="BEECBE"/>
          </a:solidFill>
        </p:spPr>
        <p:txBody>
          <a:bodyPr vert="horz" wrap="square" lIns="0" tIns="18415" rIns="0" bIns="0" rtlCol="0">
            <a:spAutoFit/>
          </a:bodyPr>
          <a:lstStyle/>
          <a:p>
            <a:pPr marL="372745" marR="0" lvl="0" indent="0" algn="l" defTabSz="914400" rtl="0" eaLnBrk="1" fontAlgn="auto" latinLnBrk="0" hangingPunct="1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Pr[A(D</a:t>
            </a:r>
            <a:r>
              <a:rPr kumimoji="0" sz="2850" b="0" i="0" u="none" strike="noStrike" kern="1200" cap="none" spc="-7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 O] ≤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</a:t>
            </a:r>
            <a:r>
              <a:rPr kumimoji="0" sz="2850" b="0" i="0" u="none" strike="noStrike" kern="1200" cap="none" spc="-7" normalizeH="0" baseline="2339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ε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Pr[A(D</a:t>
            </a:r>
            <a:r>
              <a:rPr kumimoji="0" sz="2850" b="0" i="0" u="none" strike="noStrike" kern="1200" cap="none" spc="-7" normalizeH="0" baseline="-1754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)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=</a:t>
            </a:r>
            <a:r>
              <a:rPr kumimoji="0" sz="2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O]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845300" y="2489200"/>
          <a:ext cx="6858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A"/>
                      </a:solidFill>
                      <a:prstDash val="solid"/>
                    </a:lnL>
                    <a:lnR w="28575">
                      <a:solidFill>
                        <a:srgbClr val="385D8A"/>
                      </a:solidFill>
                      <a:prstDash val="solid"/>
                    </a:lnR>
                    <a:lnT w="28575">
                      <a:solidFill>
                        <a:srgbClr val="385D8A"/>
                      </a:solidFill>
                      <a:prstDash val="solid"/>
                    </a:lnT>
                    <a:lnB w="28575">
                      <a:solidFill>
                        <a:srgbClr val="385D8A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219700" y="1562100"/>
            <a:ext cx="392430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37200" y="1498600"/>
            <a:ext cx="3314700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7800" y="1600200"/>
            <a:ext cx="3810000" cy="520700"/>
          </a:xfrm>
          <a:custGeom>
            <a:avLst/>
            <a:gdLst/>
            <a:ahLst/>
            <a:cxnLst/>
            <a:rect l="l" t="t" r="r" b="b"/>
            <a:pathLst>
              <a:path w="3810000" h="520700">
                <a:moveTo>
                  <a:pt x="0" y="0"/>
                </a:moveTo>
                <a:lnTo>
                  <a:pt x="3810000" y="0"/>
                </a:lnTo>
                <a:lnTo>
                  <a:pt x="3810000" y="520700"/>
                </a:lnTo>
                <a:lnTo>
                  <a:pt x="0" y="520700"/>
                </a:lnTo>
                <a:lnTo>
                  <a:pt x="0" y="0"/>
                </a:lnTo>
                <a:close/>
              </a:path>
            </a:pathLst>
          </a:custGeom>
          <a:solidFill>
            <a:srgbClr val="BEECB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70943" y="1603748"/>
            <a:ext cx="2783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every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output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8162" y="3497804"/>
            <a:ext cx="561022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97610" algn="l"/>
                <a:tab pos="5290185" algn="l"/>
              </a:tabLst>
              <a:defRPr/>
            </a:pPr>
            <a:r>
              <a:rPr kumimoji="0" sz="2850" b="1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44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	</a:t>
            </a:r>
            <a:r>
              <a:rPr kumimoji="0" sz="2850" b="1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52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	</a:t>
            </a:r>
            <a:r>
              <a:rPr kumimoji="0" sz="2850" b="1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</a:t>
            </a: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6700" y="5181600"/>
            <a:ext cx="8826500" cy="1092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2400" y="5118100"/>
            <a:ext cx="8991600" cy="1308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1150" y="5226050"/>
            <a:ext cx="8686800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1150" y="5226050"/>
            <a:ext cx="8686800" cy="952500"/>
          </a:xfrm>
          <a:prstGeom prst="rect">
            <a:avLst/>
          </a:prstGeom>
          <a:ln w="12700">
            <a:solidFill>
              <a:srgbClr val="46AAC5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0" marR="4445" lvl="0" indent="0" algn="ctr" defTabSz="914400" rtl="0" eaLnBrk="1" fontAlgn="auto" latinLnBrk="0" hangingPunct="1">
              <a:lnSpc>
                <a:spcPts val="3385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Controls the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degree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to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which </a:t>
            </a:r>
            <a:r>
              <a:rPr kumimoji="0" sz="2850" b="1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44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and </a:t>
            </a:r>
            <a:r>
              <a:rPr kumimoji="0" sz="2850" b="1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</a:t>
            </a:r>
            <a:r>
              <a:rPr kumimoji="0" sz="2925" b="1" i="1" u="none" strike="noStrike" kern="1200" cap="none" spc="-52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can be</a:t>
            </a:r>
            <a:r>
              <a:rPr kumimoji="0" sz="2800" b="0" i="0" u="none" strike="noStrike" kern="1200" cap="none" spc="-43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distinguished.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0" marR="4445" lvl="0" indent="0" algn="ctr" defTabSz="914400" rtl="0" eaLnBrk="1" fontAlgn="auto" latinLnBrk="0" hangingPunct="1">
              <a:lnSpc>
                <a:spcPts val="33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Smaller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ε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gives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more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privacy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(and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worse</a:t>
            </a: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utility)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5940" y="6437266"/>
            <a:ext cx="636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Module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6"/>
          <p:cNvSpPr/>
          <p:nvPr/>
        </p:nvSpPr>
        <p:spPr>
          <a:xfrm>
            <a:off x="368300" y="3302000"/>
            <a:ext cx="495300" cy="330200"/>
          </a:xfrm>
          <a:custGeom>
            <a:avLst/>
            <a:gdLst>
              <a:gd name="connsiteX0" fmla="*/ 504316 w 495300"/>
              <a:gd name="connsiteY0" fmla="*/ 16510 h 330200"/>
              <a:gd name="connsiteX1" fmla="*/ 504316 w 495300"/>
              <a:gd name="connsiteY1" fmla="*/ 176530 h 330200"/>
              <a:gd name="connsiteX2" fmla="*/ 258508 w 495300"/>
              <a:gd name="connsiteY2" fmla="*/ 336550 h 330200"/>
              <a:gd name="connsiteX3" fmla="*/ 12700 w 495300"/>
              <a:gd name="connsiteY3" fmla="*/ 176530 h 330200"/>
              <a:gd name="connsiteX4" fmla="*/ 12700 w 495300"/>
              <a:gd name="connsiteY4" fmla="*/ 16510 h 330200"/>
              <a:gd name="connsiteX5" fmla="*/ 504316 w 495300"/>
              <a:gd name="connsiteY5" fmla="*/ 1651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330200">
                <a:moveTo>
                  <a:pt x="504316" y="16510"/>
                </a:moveTo>
                <a:lnTo>
                  <a:pt x="504316" y="176530"/>
                </a:lnTo>
                <a:cubicBezTo>
                  <a:pt x="504316" y="264795"/>
                  <a:pt x="394258" y="336550"/>
                  <a:pt x="258508" y="336550"/>
                </a:cubicBezTo>
                <a:cubicBezTo>
                  <a:pt x="122745" y="336550"/>
                  <a:pt x="12700" y="264795"/>
                  <a:pt x="12700" y="176530"/>
                </a:cubicBezTo>
                <a:lnTo>
                  <a:pt x="12700" y="16510"/>
                </a:lnTo>
                <a:lnTo>
                  <a:pt x="504316" y="16510"/>
                </a:lnTo>
                <a:close/>
              </a:path>
            </a:pathLst>
          </a:custGeom>
          <a:solidFill>
            <a:srgbClr val="9494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Freeform 87"/>
          <p:cNvSpPr/>
          <p:nvPr/>
        </p:nvSpPr>
        <p:spPr>
          <a:xfrm>
            <a:off x="368300" y="3302000"/>
            <a:ext cx="495300" cy="330200"/>
          </a:xfrm>
          <a:custGeom>
            <a:avLst/>
            <a:gdLst>
              <a:gd name="connsiteX0" fmla="*/ 504316 w 495300"/>
              <a:gd name="connsiteY0" fmla="*/ 16510 h 330200"/>
              <a:gd name="connsiteX1" fmla="*/ 504316 w 495300"/>
              <a:gd name="connsiteY1" fmla="*/ 176530 h 330200"/>
              <a:gd name="connsiteX2" fmla="*/ 258508 w 495300"/>
              <a:gd name="connsiteY2" fmla="*/ 336550 h 330200"/>
              <a:gd name="connsiteX3" fmla="*/ 12700 w 495300"/>
              <a:gd name="connsiteY3" fmla="*/ 176530 h 330200"/>
              <a:gd name="connsiteX4" fmla="*/ 12700 w 495300"/>
              <a:gd name="connsiteY4" fmla="*/ 16510 h 330200"/>
              <a:gd name="connsiteX5" fmla="*/ 504316 w 495300"/>
              <a:gd name="connsiteY5" fmla="*/ 1651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300" h="330200">
                <a:moveTo>
                  <a:pt x="504316" y="16510"/>
                </a:moveTo>
                <a:lnTo>
                  <a:pt x="504316" y="176530"/>
                </a:lnTo>
                <a:cubicBezTo>
                  <a:pt x="504316" y="264795"/>
                  <a:pt x="394258" y="336550"/>
                  <a:pt x="258508" y="336550"/>
                </a:cubicBezTo>
                <a:cubicBezTo>
                  <a:pt x="122745" y="336550"/>
                  <a:pt x="12700" y="264795"/>
                  <a:pt x="12700" y="176530"/>
                </a:cubicBezTo>
                <a:lnTo>
                  <a:pt x="12700" y="16510"/>
                </a:lnTo>
                <a:lnTo>
                  <a:pt x="504316" y="16510"/>
                </a:lnTo>
                <a:close/>
              </a:path>
            </a:pathLst>
          </a:custGeom>
          <a:solidFill>
            <a:srgbClr val="000051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226820"/>
            <a:ext cx="8290559" cy="2354580"/>
          </a:xfrm>
          <a:prstGeom prst="rect">
            <a:avLst/>
          </a:prstGeom>
        </p:spPr>
      </p:pic>
      <p:sp>
        <p:nvSpPr>
          <p:cNvPr id="2" name="TextBox 89"/>
          <p:cNvSpPr txBox="1"/>
          <p:nvPr/>
        </p:nvSpPr>
        <p:spPr>
          <a:xfrm>
            <a:off x="2045905" y="439683"/>
            <a:ext cx="5178705" cy="1307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strike="noStrike" kern="1200" cap="none" spc="-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+mn-cs"/>
              </a:rPr>
              <a:t>Output</a:t>
            </a:r>
            <a:r>
              <a:rPr kumimoji="0" lang="en-US" altLang="zh-CN" sz="4400" b="0" i="0" strike="noStrike" kern="1200" cap="none" spc="-15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Calibri"/>
                <a:cs typeface="+mn-cs"/>
              </a:rPr>
              <a:t>Randomization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1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176517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Q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uery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43840" y="2377833"/>
            <a:ext cx="5601694" cy="1741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62179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60877" algn="l"/>
              </a:tabLst>
              <a:defRPr/>
            </a:pP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Database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Add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noise</a:t>
            </a:r>
            <a:r>
              <a:rPr kumimoji="0" lang="en-US" altLang="zh-CN" sz="2400" b="1" i="0" u="none" strike="noStrike" kern="120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to</a:t>
            </a:r>
          </a:p>
          <a:p>
            <a:pPr marL="0" marR="0" lvl="0" indent="299593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true</a:t>
            </a:r>
            <a:r>
              <a:rPr kumimoji="0" lang="en-US" altLang="zh-CN" sz="2400" b="1" i="0" u="none" strike="noStrike" kern="1200" cap="none" spc="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answer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3200" b="0" i="0" u="none" strike="noStrike" kern="1200" cap="none" spc="10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Add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noise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to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answers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such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that: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7414514" y="3401948"/>
            <a:ext cx="1185084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Resea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rcher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701040" y="4203844"/>
            <a:ext cx="7361032" cy="1365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–</a:t>
            </a:r>
            <a:r>
              <a:rPr kumimoji="0" lang="en-US" altLang="zh-CN" sz="2800" b="0" i="0" u="none" strike="noStrike" kern="1200" cap="none" spc="-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Each</a:t>
            </a:r>
            <a:r>
              <a:rPr kumimoji="0" lang="en-US" altLang="zh-CN" sz="2800" b="0" i="0" u="none" strike="noStrike" kern="1200" cap="none" spc="-3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answer</a:t>
            </a:r>
            <a:r>
              <a:rPr kumimoji="0" lang="en-US" altLang="zh-CN" sz="28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does</a:t>
            </a:r>
            <a:r>
              <a:rPr kumimoji="0" lang="en-US" altLang="zh-CN" sz="2800" b="0" i="0" u="none" strike="noStrike" kern="1200" cap="none" spc="-3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not</a:t>
            </a:r>
            <a:r>
              <a:rPr kumimoji="0" lang="en-US" altLang="zh-CN" sz="28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leak</a:t>
            </a:r>
            <a:r>
              <a:rPr kumimoji="0" lang="en-US" altLang="zh-CN" sz="2800" b="0" i="0" u="none" strike="noStrike" kern="1200" cap="none" spc="-3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too</a:t>
            </a:r>
            <a:r>
              <a:rPr kumimoji="0" lang="en-US" altLang="zh-CN" sz="28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much</a:t>
            </a:r>
            <a:r>
              <a:rPr kumimoji="0" lang="en-US" altLang="zh-CN" sz="28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information</a:t>
            </a:r>
          </a:p>
          <a:p>
            <a:pPr marL="0" marR="0" lvl="0" indent="286816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about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2800" b="0" i="0" u="none" strike="noStrike" kern="1200" cap="none" spc="-9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database.</a:t>
            </a:r>
          </a:p>
          <a:p>
            <a:pPr marL="0" marR="0" lvl="0" indent="0" algn="l" defTabSz="914400" rtl="0" eaLnBrk="1" fontAlgn="auto" latinLnBrk="0" hangingPunct="1">
              <a:lnSpc>
                <a:spcPts val="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–</a:t>
            </a:r>
            <a:r>
              <a:rPr kumimoji="0" lang="en-US" altLang="zh-CN" sz="28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Noisy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answers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are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close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to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original</a:t>
            </a:r>
            <a:r>
              <a:rPr kumimoji="0" lang="en-US" altLang="zh-CN" sz="2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answers.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548640" y="6462674"/>
            <a:ext cx="817323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13050" algn="l"/>
                <a:tab pos="7891271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Module</a:t>
            </a:r>
            <a:r>
              <a:rPr kumimoji="0" lang="en-US" altLang="zh-CN" sz="1200" b="0" i="0" u="none" strike="noStrike" kern="1200" cap="none" spc="-5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	Tutorial: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Privacy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Wild	</a:t>
            </a:r>
            <a:r>
              <a:rPr kumimoji="0" lang="en-US" altLang="zh-CN" sz="1200" b="0" i="0" u="none" strike="noStrike" kern="1200" cap="none" spc="-2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1079" y="654424"/>
            <a:ext cx="6285940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Randomized Response </a:t>
            </a:r>
            <a:r>
              <a:rPr sz="1765" spc="-4" dirty="0">
                <a:solidFill>
                  <a:srgbClr val="285D90"/>
                </a:solidFill>
              </a:rPr>
              <a:t>(a.k.a. local</a:t>
            </a:r>
            <a:r>
              <a:rPr sz="1765" spc="-40" dirty="0">
                <a:solidFill>
                  <a:srgbClr val="285D90"/>
                </a:solidFill>
              </a:rPr>
              <a:t> </a:t>
            </a:r>
            <a:r>
              <a:rPr sz="1765" spc="-4" dirty="0">
                <a:solidFill>
                  <a:srgbClr val="285D90"/>
                </a:solidFill>
              </a:rPr>
              <a:t>randomization)</a:t>
            </a:r>
            <a:endParaRPr sz="1765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39106" y="1540812"/>
          <a:ext cx="1142440" cy="412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489">
                <a:tc>
                  <a:txBody>
                    <a:bodyPr/>
                    <a:lstStyle/>
                    <a:p>
                      <a:pPr marL="539115" marR="104775" indent="-422275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(Y/ 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46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46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823882" y="3697941"/>
            <a:ext cx="2554941" cy="470647"/>
          </a:xfrm>
          <a:custGeom>
            <a:avLst/>
            <a:gdLst/>
            <a:ahLst/>
            <a:cxnLst/>
            <a:rect l="l" t="t" r="r" b="b"/>
            <a:pathLst>
              <a:path w="2895600" h="533400">
                <a:moveTo>
                  <a:pt x="2628900" y="0"/>
                </a:moveTo>
                <a:lnTo>
                  <a:pt x="26289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2628900" y="400050"/>
                </a:lnTo>
                <a:lnTo>
                  <a:pt x="2628900" y="533400"/>
                </a:lnTo>
                <a:lnTo>
                  <a:pt x="2895600" y="266700"/>
                </a:lnTo>
                <a:lnTo>
                  <a:pt x="262890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3881" y="3697941"/>
            <a:ext cx="2553821" cy="470647"/>
          </a:xfrm>
          <a:custGeom>
            <a:avLst/>
            <a:gdLst/>
            <a:ahLst/>
            <a:cxnLst/>
            <a:rect l="l" t="t" r="r" b="b"/>
            <a:pathLst>
              <a:path w="2894329" h="533400">
                <a:moveTo>
                  <a:pt x="0" y="133282"/>
                </a:moveTo>
                <a:lnTo>
                  <a:pt x="2627559" y="133282"/>
                </a:lnTo>
                <a:lnTo>
                  <a:pt x="2627559" y="0"/>
                </a:lnTo>
                <a:lnTo>
                  <a:pt x="2894123" y="266564"/>
                </a:lnTo>
                <a:lnTo>
                  <a:pt x="2627559" y="533128"/>
                </a:lnTo>
                <a:lnTo>
                  <a:pt x="2627559" y="399846"/>
                </a:lnTo>
                <a:lnTo>
                  <a:pt x="0" y="399846"/>
                </a:lnTo>
                <a:lnTo>
                  <a:pt x="0" y="133282"/>
                </a:lnTo>
                <a:close/>
              </a:path>
            </a:pathLst>
          </a:custGeom>
          <a:ln w="25387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7829" y="2247900"/>
            <a:ext cx="1956547" cy="1234711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238698" marR="193872" lvl="0" indent="-228052" algn="l" defTabSz="806867" rtl="0" eaLnBrk="1" fontAlgn="auto" latinLnBrk="0" hangingPunct="1">
              <a:lnSpc>
                <a:spcPts val="1853"/>
              </a:lnSpc>
              <a:spcBef>
                <a:spcPts val="1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1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probability p,  </a:t>
            </a:r>
            <a:r>
              <a:rPr kumimoji="0" sz="15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Report true</a:t>
            </a:r>
            <a:r>
              <a:rPr kumimoji="0" sz="1588" b="1" i="0" u="none" strike="noStrike" kern="1200" cap="none" spc="26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1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5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38698" marR="4483" lvl="0" indent="-228052" algn="l" defTabSz="806867" rtl="0" eaLnBrk="1" fontAlgn="auto" latinLnBrk="0" hangingPunct="1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1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probability </a:t>
            </a:r>
            <a:r>
              <a:rPr kumimoji="0" sz="1588" b="1" i="0" u="none" strike="noStrike" kern="1200" cap="none" spc="-1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1-­‐p,  </a:t>
            </a:r>
            <a:r>
              <a:rPr kumimoji="0" sz="15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Report </a:t>
            </a:r>
            <a:r>
              <a:rPr kumimoji="0" sz="1588" b="1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ﬂipped</a:t>
            </a:r>
            <a:r>
              <a:rPr kumimoji="0" sz="1588" b="1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1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614975" y="5349563"/>
            <a:ext cx="226664" cy="436869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33619" marR="0" lvl="0" indent="0" algn="l" defTabSz="806867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3619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911106" y="1540812"/>
          <a:ext cx="1142440" cy="412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4489">
                <a:tc>
                  <a:txBody>
                    <a:bodyPr/>
                    <a:lstStyle/>
                    <a:p>
                      <a:pPr marL="539115" marR="104775" indent="-422275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Disease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(Y/ 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378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46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208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46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F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864701" y="1239101"/>
            <a:ext cx="466108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>
                <a:tab pos="4512849" algn="l"/>
              </a:tabLst>
              <a:defRPr/>
            </a:pPr>
            <a:r>
              <a:rPr kumimoji="0" sz="15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	O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050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401" y="447357"/>
            <a:ext cx="8053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5605" algn="l"/>
              </a:tabLst>
            </a:pPr>
            <a:r>
              <a:rPr sz="4400" spc="-20" dirty="0"/>
              <a:t>Personal </a:t>
            </a:r>
            <a:r>
              <a:rPr sz="4400" dirty="0"/>
              <a:t>data</a:t>
            </a:r>
            <a:r>
              <a:rPr sz="4400" spc="30" dirty="0"/>
              <a:t> </a:t>
            </a:r>
            <a:r>
              <a:rPr sz="4400" dirty="0"/>
              <a:t>is …	</a:t>
            </a:r>
            <a:r>
              <a:rPr sz="4400" spc="-15" dirty="0"/>
              <a:t>well </a:t>
            </a:r>
            <a:r>
              <a:rPr sz="4400" dirty="0"/>
              <a:t>…</a:t>
            </a:r>
            <a:r>
              <a:rPr sz="4400" spc="-65" dirty="0"/>
              <a:t> </a:t>
            </a:r>
            <a:r>
              <a:rPr sz="4400" b="1" spc="5" dirty="0">
                <a:latin typeface="Garamond"/>
                <a:cs typeface="Garamond"/>
              </a:rPr>
              <a:t>personal</a:t>
            </a:r>
            <a:r>
              <a:rPr sz="4400" spc="5" dirty="0"/>
              <a:t>!</a:t>
            </a:r>
            <a:endParaRPr sz="4400">
              <a:latin typeface="Garamond"/>
              <a:cs typeface="Garamon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057400"/>
            <a:ext cx="3822700" cy="318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6100" y="2438400"/>
            <a:ext cx="2349500" cy="238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200" y="2387600"/>
            <a:ext cx="2387600" cy="254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25950" y="2482850"/>
            <a:ext cx="2209800" cy="224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25950" y="2482850"/>
            <a:ext cx="2209800" cy="2247900"/>
          </a:xfrm>
          <a:custGeom>
            <a:avLst/>
            <a:gdLst/>
            <a:ahLst/>
            <a:cxnLst/>
            <a:rect l="l" t="t" r="r" b="b"/>
            <a:pathLst>
              <a:path w="2209800" h="2247900">
                <a:moveTo>
                  <a:pt x="0" y="0"/>
                </a:moveTo>
                <a:lnTo>
                  <a:pt x="2209800" y="0"/>
                </a:lnTo>
                <a:lnTo>
                  <a:pt x="2209800" y="2247900"/>
                </a:lnTo>
                <a:lnTo>
                  <a:pt x="0" y="2247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8340" y="2485251"/>
            <a:ext cx="1920239" cy="2156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936625" lvl="0" indent="0" algn="l" defTabSz="914400" rtl="0" eaLnBrk="1" fontAlgn="auto" latinLnBrk="0" hangingPunct="1">
              <a:lnSpc>
                <a:spcPct val="100699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Income  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ddre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1270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Likes/Dislikes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12700" marR="0" lvl="0" indent="0" algn="l" defTabSz="914400" rtl="0" eaLnBrk="1" fontAlgn="auto" latinLnBrk="0" hangingPunct="1">
              <a:lnSpc>
                <a:spcPts val="235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Sexual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Orientation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12700" marR="0" lvl="0" indent="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Medical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History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4100" y="3302000"/>
            <a:ext cx="749300" cy="62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63950" y="3359150"/>
            <a:ext cx="6096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63950" y="335915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6700" y="2057400"/>
            <a:ext cx="711200" cy="647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93588" y="2109578"/>
            <a:ext cx="568582" cy="4976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93588" y="2109578"/>
            <a:ext cx="568960" cy="497840"/>
          </a:xfrm>
          <a:custGeom>
            <a:avLst/>
            <a:gdLst/>
            <a:ahLst/>
            <a:cxnLst/>
            <a:rect l="l" t="t" r="r" b="b"/>
            <a:pathLst>
              <a:path w="568959" h="497839">
                <a:moveTo>
                  <a:pt x="0" y="308538"/>
                </a:moveTo>
                <a:lnTo>
                  <a:pt x="315246" y="94573"/>
                </a:lnTo>
                <a:lnTo>
                  <a:pt x="251056" y="0"/>
                </a:lnTo>
                <a:lnTo>
                  <a:pt x="568583" y="60768"/>
                </a:lnTo>
                <a:lnTo>
                  <a:pt x="507814" y="378295"/>
                </a:lnTo>
                <a:lnTo>
                  <a:pt x="443624" y="283721"/>
                </a:lnTo>
                <a:lnTo>
                  <a:pt x="128378" y="497686"/>
                </a:lnTo>
                <a:lnTo>
                  <a:pt x="0" y="308538"/>
                </a:lnTo>
                <a:close/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0140" y="1760220"/>
            <a:ext cx="114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Redlining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3940" y="3436620"/>
            <a:ext cx="1794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Discrimination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35622" y="5189220"/>
            <a:ext cx="219456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h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y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ical/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inancial 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Harm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42100" y="3276600"/>
            <a:ext cx="749300" cy="62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11950" y="3333750"/>
            <a:ext cx="6096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11950" y="333375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114300"/>
                </a:moveTo>
                <a:lnTo>
                  <a:pt x="381000" y="114300"/>
                </a:lnTo>
                <a:lnTo>
                  <a:pt x="381000" y="0"/>
                </a:lnTo>
                <a:lnTo>
                  <a:pt x="609600" y="228600"/>
                </a:lnTo>
                <a:lnTo>
                  <a:pt x="381000" y="457200"/>
                </a:lnTo>
                <a:lnTo>
                  <a:pt x="3810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80100" y="4686300"/>
            <a:ext cx="8255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51456" y="4733451"/>
            <a:ext cx="679625" cy="6764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51456" y="4733451"/>
            <a:ext cx="680085" cy="676910"/>
          </a:xfrm>
          <a:custGeom>
            <a:avLst/>
            <a:gdLst/>
            <a:ahLst/>
            <a:cxnLst/>
            <a:rect l="l" t="t" r="r" b="b"/>
            <a:pathLst>
              <a:path w="680084" h="676910">
                <a:moveTo>
                  <a:pt x="160926" y="0"/>
                </a:moveTo>
                <a:lnTo>
                  <a:pt x="597729" y="432944"/>
                </a:lnTo>
                <a:lnTo>
                  <a:pt x="678192" y="351764"/>
                </a:lnTo>
                <a:lnTo>
                  <a:pt x="679625" y="675050"/>
                </a:lnTo>
                <a:lnTo>
                  <a:pt x="356340" y="676484"/>
                </a:lnTo>
                <a:lnTo>
                  <a:pt x="436803" y="595304"/>
                </a:lnTo>
                <a:lnTo>
                  <a:pt x="0" y="162360"/>
                </a:lnTo>
                <a:lnTo>
                  <a:pt x="160926" y="0"/>
                </a:lnTo>
                <a:close/>
              </a:path>
            </a:pathLst>
          </a:custGeom>
          <a:ln w="12699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80531" y="5153521"/>
            <a:ext cx="1105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Source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(time.com)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54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4516" y="627530"/>
            <a:ext cx="5042647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9" dirty="0"/>
              <a:t>Diﬀerential </a:t>
            </a:r>
            <a:r>
              <a:rPr dirty="0"/>
              <a:t>Privacy</a:t>
            </a:r>
            <a:r>
              <a:rPr spc="-53" dirty="0"/>
              <a:t> </a:t>
            </a:r>
            <a:r>
              <a:rPr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6654" y="1387288"/>
            <a:ext cx="7264213" cy="1525131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databases D, D’ (of size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M) that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diﬀer in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118" b="0" i="0" u="none" strike="noStrike" kern="1200" cap="none" spc="19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118" b="0" i="0" u="none" strike="noStrike" kern="1200" cap="none" spc="152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</a:p>
          <a:p>
            <a:pPr marL="437053" marR="0" lvl="0" indent="0" algn="l" defTabSz="806867" rtl="0" eaLnBrk="1" fontAlgn="auto" latinLnBrk="0" hangingPunct="1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Tx/>
              <a:buSzTx/>
              <a:buFontTx/>
              <a:buNone/>
              <a:tabLst>
                <a:tab pos="688638" algn="l"/>
              </a:tabLst>
              <a:defRPr/>
            </a:pP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	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D[j]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≠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D’[j].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But,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D[i]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D’[i], for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i ≠</a:t>
            </a:r>
            <a:r>
              <a:rPr kumimoji="0" sz="24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some output</a:t>
            </a:r>
            <a:r>
              <a:rPr kumimoji="0" sz="2118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</a:p>
        </p:txBody>
      </p:sp>
      <p:sp>
        <p:nvSpPr>
          <p:cNvPr id="4" name="object 4"/>
          <p:cNvSpPr/>
          <p:nvPr/>
        </p:nvSpPr>
        <p:spPr>
          <a:xfrm>
            <a:off x="1210235" y="3227295"/>
            <a:ext cx="4546786" cy="916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9412" y="4303059"/>
            <a:ext cx="5101478" cy="1042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7095" y="4334843"/>
            <a:ext cx="2706526" cy="440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9881" y="4370466"/>
            <a:ext cx="2621056" cy="336176"/>
          </a:xfrm>
          <a:custGeom>
            <a:avLst/>
            <a:gdLst/>
            <a:ahLst/>
            <a:cxnLst/>
            <a:rect l="l" t="t" r="r" b="b"/>
            <a:pathLst>
              <a:path w="2970529" h="381000">
                <a:moveTo>
                  <a:pt x="0" y="380805"/>
                </a:moveTo>
                <a:lnTo>
                  <a:pt x="2970284" y="0"/>
                </a:lnTo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7095" y="4873948"/>
            <a:ext cx="2706526" cy="4400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9881" y="4908348"/>
            <a:ext cx="2621056" cy="336176"/>
          </a:xfrm>
          <a:custGeom>
            <a:avLst/>
            <a:gdLst/>
            <a:ahLst/>
            <a:cxnLst/>
            <a:rect l="l" t="t" r="r" b="b"/>
            <a:pathLst>
              <a:path w="2970529" h="381000">
                <a:moveTo>
                  <a:pt x="0" y="380805"/>
                </a:moveTo>
                <a:lnTo>
                  <a:pt x="2970284" y="0"/>
                </a:lnTo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73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4516" y="627530"/>
            <a:ext cx="5042647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9" dirty="0"/>
              <a:t>Diﬀerential </a:t>
            </a:r>
            <a:r>
              <a:rPr dirty="0"/>
              <a:t>Privacy</a:t>
            </a:r>
            <a:r>
              <a:rPr spc="-53" dirty="0"/>
              <a:t> </a:t>
            </a:r>
            <a:r>
              <a:rPr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6654" y="1387288"/>
            <a:ext cx="7264213" cy="1427412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databases D, D’ (of size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M) that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diﬀer in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118" b="0" i="0" u="none" strike="noStrike" kern="1200" cap="none" spc="19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118" b="0" i="0" u="none" strike="noStrike" kern="1200" cap="none" spc="152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37053" marR="0" lvl="0" indent="0" algn="l" defTabSz="806867" rtl="0" eaLnBrk="1" fontAlgn="auto" latinLnBrk="0" hangingPunct="1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Tx/>
              <a:buSzTx/>
              <a:buFontTx/>
              <a:buNone/>
              <a:tabLst>
                <a:tab pos="688638" algn="l"/>
              </a:tabLst>
              <a:defRPr/>
            </a:pP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	</a:t>
            </a:r>
            <a:r>
              <a:rPr kumimoji="0" sz="1765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D[j] </a:t>
            </a: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≠ </a:t>
            </a:r>
            <a:r>
              <a:rPr kumimoji="0" sz="1765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D’[j]. </a:t>
            </a: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But, </a:t>
            </a:r>
            <a:r>
              <a:rPr kumimoji="0" sz="1765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D[i] </a:t>
            </a: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 </a:t>
            </a:r>
            <a:r>
              <a:rPr kumimoji="0" sz="1765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D’[i], for </a:t>
            </a: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i ≠</a:t>
            </a:r>
            <a:r>
              <a:rPr kumimoji="0" sz="1765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endParaRPr kumimoji="0" sz="176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some output</a:t>
            </a:r>
            <a:r>
              <a:rPr kumimoji="0" sz="2118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236" y="3294530"/>
            <a:ext cx="3966881" cy="865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7010" y="4268830"/>
            <a:ext cx="359403" cy="165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9412" y="4291858"/>
            <a:ext cx="4269441" cy="15996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66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4516" y="627530"/>
            <a:ext cx="5042647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9" dirty="0"/>
              <a:t>Diﬀerential </a:t>
            </a:r>
            <a:r>
              <a:rPr dirty="0"/>
              <a:t>Privacy</a:t>
            </a:r>
            <a:r>
              <a:rPr spc="-53" dirty="0"/>
              <a:t> </a:t>
            </a:r>
            <a:r>
              <a:rPr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6654" y="1387288"/>
            <a:ext cx="7264213" cy="1525131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databases D, D’ (of size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M) that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diﬀer in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  <a:r>
              <a:rPr kumimoji="0" sz="2118" b="0" i="0" u="none" strike="noStrike" kern="1200" cap="none" spc="19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</a:t>
            </a:r>
            <a:r>
              <a:rPr kumimoji="0" sz="2118" b="0" i="0" u="none" strike="noStrike" kern="1200" cap="none" spc="152" normalizeH="0" baseline="2430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value</a:t>
            </a:r>
          </a:p>
          <a:p>
            <a:pPr marL="437053" marR="0" lvl="0" indent="0" algn="l" defTabSz="806867" rtl="0" eaLnBrk="1" fontAlgn="auto" latinLnBrk="0" hangingPunct="1">
              <a:lnSpc>
                <a:spcPct val="100000"/>
              </a:lnSpc>
              <a:spcBef>
                <a:spcPts val="353"/>
              </a:spcBef>
              <a:spcAft>
                <a:spcPts val="0"/>
              </a:spcAft>
              <a:buClrTx/>
              <a:buSzTx/>
              <a:buFontTx/>
              <a:buNone/>
              <a:tabLst>
                <a:tab pos="688638" algn="l"/>
              </a:tabLst>
              <a:defRPr/>
            </a:pPr>
            <a:r>
              <a:rPr kumimoji="0" sz="17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	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D[j]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≠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D’[j].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But,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D[i]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D’[i], for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i ≠</a:t>
            </a:r>
            <a:r>
              <a:rPr kumimoji="0" sz="24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</a:t>
            </a: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1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36194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35634" algn="l"/>
                <a:tab pos="336194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some output</a:t>
            </a:r>
            <a:r>
              <a:rPr kumimoji="0" sz="2118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</a:p>
        </p:txBody>
      </p:sp>
      <p:sp>
        <p:nvSpPr>
          <p:cNvPr id="4" name="object 4"/>
          <p:cNvSpPr/>
          <p:nvPr/>
        </p:nvSpPr>
        <p:spPr>
          <a:xfrm>
            <a:off x="584807" y="3593119"/>
            <a:ext cx="5143500" cy="781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614975" y="5349563"/>
            <a:ext cx="226664" cy="436869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33619" marR="0" lvl="0" indent="0" algn="l" defTabSz="806867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33619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71" y="1977636"/>
            <a:ext cx="2866667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10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4381" y="447357"/>
            <a:ext cx="5075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Output</a:t>
            </a:r>
            <a:r>
              <a:rPr sz="4400" spc="-65" dirty="0"/>
              <a:t> </a:t>
            </a:r>
            <a:r>
              <a:rPr sz="4400" dirty="0"/>
              <a:t>Randomization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31140" y="3466011"/>
            <a:ext cx="8450580" cy="20866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Add noise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to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answers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such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that: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755650" marR="5080" lvl="1" indent="-285750" algn="l" defTabSz="914400" rtl="0" eaLnBrk="1" fontAlgn="auto" latinLnBrk="0" hangingPunct="1">
              <a:lnSpc>
                <a:spcPts val="33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565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Each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answer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does not leak too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much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information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about  the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database.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755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7556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Noisy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answers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are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close to the original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answers.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" y="1231900"/>
            <a:ext cx="6223000" cy="233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1270000"/>
            <a:ext cx="6096000" cy="2209800"/>
          </a:xfrm>
          <a:custGeom>
            <a:avLst/>
            <a:gdLst/>
            <a:ahLst/>
            <a:cxnLst/>
            <a:rect l="l" t="t" r="r" b="b"/>
            <a:pathLst>
              <a:path w="6096000" h="2209800">
                <a:moveTo>
                  <a:pt x="5579280" y="0"/>
                </a:moveTo>
                <a:lnTo>
                  <a:pt x="516719" y="0"/>
                </a:lnTo>
                <a:lnTo>
                  <a:pt x="469687" y="2111"/>
                </a:lnTo>
                <a:lnTo>
                  <a:pt x="423838" y="8325"/>
                </a:lnTo>
                <a:lnTo>
                  <a:pt x="379355" y="18457"/>
                </a:lnTo>
                <a:lnTo>
                  <a:pt x="336419" y="32327"/>
                </a:lnTo>
                <a:lnTo>
                  <a:pt x="295214" y="49751"/>
                </a:lnTo>
                <a:lnTo>
                  <a:pt x="255921" y="70547"/>
                </a:lnTo>
                <a:lnTo>
                  <a:pt x="218723" y="94533"/>
                </a:lnTo>
                <a:lnTo>
                  <a:pt x="183803" y="121525"/>
                </a:lnTo>
                <a:lnTo>
                  <a:pt x="151343" y="151343"/>
                </a:lnTo>
                <a:lnTo>
                  <a:pt x="121526" y="183803"/>
                </a:lnTo>
                <a:lnTo>
                  <a:pt x="94533" y="218723"/>
                </a:lnTo>
                <a:lnTo>
                  <a:pt x="70547" y="255921"/>
                </a:lnTo>
                <a:lnTo>
                  <a:pt x="49751" y="295214"/>
                </a:lnTo>
                <a:lnTo>
                  <a:pt x="32327" y="336419"/>
                </a:lnTo>
                <a:lnTo>
                  <a:pt x="18457" y="379355"/>
                </a:lnTo>
                <a:lnTo>
                  <a:pt x="8325" y="423838"/>
                </a:lnTo>
                <a:lnTo>
                  <a:pt x="2111" y="469687"/>
                </a:lnTo>
                <a:lnTo>
                  <a:pt x="0" y="516719"/>
                </a:lnTo>
                <a:lnTo>
                  <a:pt x="0" y="1693080"/>
                </a:lnTo>
                <a:lnTo>
                  <a:pt x="2111" y="1740112"/>
                </a:lnTo>
                <a:lnTo>
                  <a:pt x="8325" y="1785961"/>
                </a:lnTo>
                <a:lnTo>
                  <a:pt x="18457" y="1830444"/>
                </a:lnTo>
                <a:lnTo>
                  <a:pt x="32327" y="1873380"/>
                </a:lnTo>
                <a:lnTo>
                  <a:pt x="49751" y="1914585"/>
                </a:lnTo>
                <a:lnTo>
                  <a:pt x="70547" y="1953878"/>
                </a:lnTo>
                <a:lnTo>
                  <a:pt x="94533" y="1991076"/>
                </a:lnTo>
                <a:lnTo>
                  <a:pt x="121526" y="2025996"/>
                </a:lnTo>
                <a:lnTo>
                  <a:pt x="151343" y="2058456"/>
                </a:lnTo>
                <a:lnTo>
                  <a:pt x="183803" y="2088274"/>
                </a:lnTo>
                <a:lnTo>
                  <a:pt x="218723" y="2115266"/>
                </a:lnTo>
                <a:lnTo>
                  <a:pt x="255921" y="2139252"/>
                </a:lnTo>
                <a:lnTo>
                  <a:pt x="295214" y="2160048"/>
                </a:lnTo>
                <a:lnTo>
                  <a:pt x="336419" y="2177472"/>
                </a:lnTo>
                <a:lnTo>
                  <a:pt x="379355" y="2191342"/>
                </a:lnTo>
                <a:lnTo>
                  <a:pt x="423838" y="2201474"/>
                </a:lnTo>
                <a:lnTo>
                  <a:pt x="469687" y="2207688"/>
                </a:lnTo>
                <a:lnTo>
                  <a:pt x="516719" y="2209800"/>
                </a:lnTo>
                <a:lnTo>
                  <a:pt x="5579280" y="2209800"/>
                </a:lnTo>
                <a:lnTo>
                  <a:pt x="5626312" y="2207688"/>
                </a:lnTo>
                <a:lnTo>
                  <a:pt x="5672161" y="2201474"/>
                </a:lnTo>
                <a:lnTo>
                  <a:pt x="5716644" y="2191342"/>
                </a:lnTo>
                <a:lnTo>
                  <a:pt x="5759580" y="2177472"/>
                </a:lnTo>
                <a:lnTo>
                  <a:pt x="5800785" y="2160048"/>
                </a:lnTo>
                <a:lnTo>
                  <a:pt x="5840078" y="2139252"/>
                </a:lnTo>
                <a:lnTo>
                  <a:pt x="5877276" y="2115266"/>
                </a:lnTo>
                <a:lnTo>
                  <a:pt x="5912196" y="2088274"/>
                </a:lnTo>
                <a:lnTo>
                  <a:pt x="5944656" y="2058456"/>
                </a:lnTo>
                <a:lnTo>
                  <a:pt x="5974474" y="2025996"/>
                </a:lnTo>
                <a:lnTo>
                  <a:pt x="6001466" y="1991076"/>
                </a:lnTo>
                <a:lnTo>
                  <a:pt x="6025452" y="1953878"/>
                </a:lnTo>
                <a:lnTo>
                  <a:pt x="6046248" y="1914585"/>
                </a:lnTo>
                <a:lnTo>
                  <a:pt x="6063672" y="1873380"/>
                </a:lnTo>
                <a:lnTo>
                  <a:pt x="6077542" y="1830444"/>
                </a:lnTo>
                <a:lnTo>
                  <a:pt x="6087674" y="1785961"/>
                </a:lnTo>
                <a:lnTo>
                  <a:pt x="6093888" y="1740112"/>
                </a:lnTo>
                <a:lnTo>
                  <a:pt x="6096000" y="1693080"/>
                </a:lnTo>
                <a:lnTo>
                  <a:pt x="6096000" y="516719"/>
                </a:lnTo>
                <a:lnTo>
                  <a:pt x="6093888" y="469687"/>
                </a:lnTo>
                <a:lnTo>
                  <a:pt x="6087674" y="423838"/>
                </a:lnTo>
                <a:lnTo>
                  <a:pt x="6077542" y="379355"/>
                </a:lnTo>
                <a:lnTo>
                  <a:pt x="6063672" y="336419"/>
                </a:lnTo>
                <a:lnTo>
                  <a:pt x="6046248" y="295214"/>
                </a:lnTo>
                <a:lnTo>
                  <a:pt x="6025452" y="255921"/>
                </a:lnTo>
                <a:lnTo>
                  <a:pt x="6001466" y="218723"/>
                </a:lnTo>
                <a:lnTo>
                  <a:pt x="5974474" y="183803"/>
                </a:lnTo>
                <a:lnTo>
                  <a:pt x="5944656" y="151343"/>
                </a:lnTo>
                <a:lnTo>
                  <a:pt x="5912196" y="121525"/>
                </a:lnTo>
                <a:lnTo>
                  <a:pt x="5877276" y="94533"/>
                </a:lnTo>
                <a:lnTo>
                  <a:pt x="5840078" y="70547"/>
                </a:lnTo>
                <a:lnTo>
                  <a:pt x="5800785" y="49751"/>
                </a:lnTo>
                <a:lnTo>
                  <a:pt x="5759580" y="32327"/>
                </a:lnTo>
                <a:lnTo>
                  <a:pt x="5716644" y="18457"/>
                </a:lnTo>
                <a:lnTo>
                  <a:pt x="5672161" y="8325"/>
                </a:lnTo>
                <a:lnTo>
                  <a:pt x="5626312" y="2111"/>
                </a:lnTo>
                <a:lnTo>
                  <a:pt x="557928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1498600"/>
            <a:ext cx="1397000" cy="1752600"/>
          </a:xfrm>
          <a:custGeom>
            <a:avLst/>
            <a:gdLst/>
            <a:ahLst/>
            <a:cxnLst/>
            <a:rect l="l" t="t" r="r" b="b"/>
            <a:pathLst>
              <a:path w="1397000" h="1752600">
                <a:moveTo>
                  <a:pt x="698500" y="0"/>
                </a:moveTo>
                <a:lnTo>
                  <a:pt x="631229" y="1337"/>
                </a:lnTo>
                <a:lnTo>
                  <a:pt x="565768" y="5267"/>
                </a:lnTo>
                <a:lnTo>
                  <a:pt x="502409" y="11667"/>
                </a:lnTo>
                <a:lnTo>
                  <a:pt x="441444" y="20415"/>
                </a:lnTo>
                <a:lnTo>
                  <a:pt x="383167" y="31388"/>
                </a:lnTo>
                <a:lnTo>
                  <a:pt x="327870" y="44465"/>
                </a:lnTo>
                <a:lnTo>
                  <a:pt x="275845" y="59522"/>
                </a:lnTo>
                <a:lnTo>
                  <a:pt x="227386" y="76438"/>
                </a:lnTo>
                <a:lnTo>
                  <a:pt x="182786" y="95089"/>
                </a:lnTo>
                <a:lnTo>
                  <a:pt x="142336" y="115354"/>
                </a:lnTo>
                <a:lnTo>
                  <a:pt x="106329" y="137109"/>
                </a:lnTo>
                <a:lnTo>
                  <a:pt x="75059" y="160234"/>
                </a:lnTo>
                <a:lnTo>
                  <a:pt x="27899" y="210098"/>
                </a:lnTo>
                <a:lnTo>
                  <a:pt x="3197" y="263968"/>
                </a:lnTo>
                <a:lnTo>
                  <a:pt x="0" y="292100"/>
                </a:lnTo>
                <a:lnTo>
                  <a:pt x="0" y="1460500"/>
                </a:lnTo>
                <a:lnTo>
                  <a:pt x="12595" y="1516005"/>
                </a:lnTo>
                <a:lnTo>
                  <a:pt x="48818" y="1567995"/>
                </a:lnTo>
                <a:lnTo>
                  <a:pt x="106329" y="1615490"/>
                </a:lnTo>
                <a:lnTo>
                  <a:pt x="142336" y="1637245"/>
                </a:lnTo>
                <a:lnTo>
                  <a:pt x="182786" y="1657510"/>
                </a:lnTo>
                <a:lnTo>
                  <a:pt x="227386" y="1676161"/>
                </a:lnTo>
                <a:lnTo>
                  <a:pt x="275845" y="1693077"/>
                </a:lnTo>
                <a:lnTo>
                  <a:pt x="327870" y="1708134"/>
                </a:lnTo>
                <a:lnTo>
                  <a:pt x="383167" y="1721211"/>
                </a:lnTo>
                <a:lnTo>
                  <a:pt x="441444" y="1732184"/>
                </a:lnTo>
                <a:lnTo>
                  <a:pt x="502409" y="1740932"/>
                </a:lnTo>
                <a:lnTo>
                  <a:pt x="565768" y="1747332"/>
                </a:lnTo>
                <a:lnTo>
                  <a:pt x="631229" y="1751262"/>
                </a:lnTo>
                <a:lnTo>
                  <a:pt x="698500" y="1752600"/>
                </a:lnTo>
                <a:lnTo>
                  <a:pt x="765770" y="1751262"/>
                </a:lnTo>
                <a:lnTo>
                  <a:pt x="831231" y="1747332"/>
                </a:lnTo>
                <a:lnTo>
                  <a:pt x="894590" y="1740932"/>
                </a:lnTo>
                <a:lnTo>
                  <a:pt x="955555" y="1732184"/>
                </a:lnTo>
                <a:lnTo>
                  <a:pt x="1013832" y="1721211"/>
                </a:lnTo>
                <a:lnTo>
                  <a:pt x="1069129" y="1708134"/>
                </a:lnTo>
                <a:lnTo>
                  <a:pt x="1121154" y="1693077"/>
                </a:lnTo>
                <a:lnTo>
                  <a:pt x="1169613" y="1676161"/>
                </a:lnTo>
                <a:lnTo>
                  <a:pt x="1214214" y="1657510"/>
                </a:lnTo>
                <a:lnTo>
                  <a:pt x="1254664" y="1637245"/>
                </a:lnTo>
                <a:lnTo>
                  <a:pt x="1290670" y="1615490"/>
                </a:lnTo>
                <a:lnTo>
                  <a:pt x="1321940" y="1592365"/>
                </a:lnTo>
                <a:lnTo>
                  <a:pt x="1369100" y="1542501"/>
                </a:lnTo>
                <a:lnTo>
                  <a:pt x="1393802" y="1488631"/>
                </a:lnTo>
                <a:lnTo>
                  <a:pt x="1397000" y="1460500"/>
                </a:lnTo>
                <a:lnTo>
                  <a:pt x="1397000" y="292100"/>
                </a:lnTo>
                <a:lnTo>
                  <a:pt x="1384405" y="236594"/>
                </a:lnTo>
                <a:lnTo>
                  <a:pt x="1348181" y="184604"/>
                </a:lnTo>
                <a:lnTo>
                  <a:pt x="1290670" y="137109"/>
                </a:lnTo>
                <a:lnTo>
                  <a:pt x="1254664" y="115354"/>
                </a:lnTo>
                <a:lnTo>
                  <a:pt x="1214214" y="95089"/>
                </a:lnTo>
                <a:lnTo>
                  <a:pt x="1169613" y="76438"/>
                </a:lnTo>
                <a:lnTo>
                  <a:pt x="1121154" y="59522"/>
                </a:lnTo>
                <a:lnTo>
                  <a:pt x="1069129" y="44465"/>
                </a:lnTo>
                <a:lnTo>
                  <a:pt x="1013832" y="31388"/>
                </a:lnTo>
                <a:lnTo>
                  <a:pt x="955555" y="20415"/>
                </a:lnTo>
                <a:lnTo>
                  <a:pt x="894590" y="11667"/>
                </a:lnTo>
                <a:lnTo>
                  <a:pt x="831231" y="5267"/>
                </a:lnTo>
                <a:lnTo>
                  <a:pt x="765770" y="1337"/>
                </a:lnTo>
                <a:lnTo>
                  <a:pt x="6985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" y="1790700"/>
            <a:ext cx="1397000" cy="292100"/>
          </a:xfrm>
          <a:custGeom>
            <a:avLst/>
            <a:gdLst/>
            <a:ahLst/>
            <a:cxnLst/>
            <a:rect l="l" t="t" r="r" b="b"/>
            <a:pathLst>
              <a:path w="1397000" h="292100">
                <a:moveTo>
                  <a:pt x="1397000" y="0"/>
                </a:moveTo>
                <a:lnTo>
                  <a:pt x="1384405" y="55505"/>
                </a:lnTo>
                <a:lnTo>
                  <a:pt x="1348181" y="107495"/>
                </a:lnTo>
                <a:lnTo>
                  <a:pt x="1290670" y="154990"/>
                </a:lnTo>
                <a:lnTo>
                  <a:pt x="1254663" y="176746"/>
                </a:lnTo>
                <a:lnTo>
                  <a:pt x="1214213" y="197010"/>
                </a:lnTo>
                <a:lnTo>
                  <a:pt x="1169613" y="215662"/>
                </a:lnTo>
                <a:lnTo>
                  <a:pt x="1121154" y="232577"/>
                </a:lnTo>
                <a:lnTo>
                  <a:pt x="1069129" y="247634"/>
                </a:lnTo>
                <a:lnTo>
                  <a:pt x="1013832" y="260711"/>
                </a:lnTo>
                <a:lnTo>
                  <a:pt x="955555" y="271684"/>
                </a:lnTo>
                <a:lnTo>
                  <a:pt x="894590" y="280432"/>
                </a:lnTo>
                <a:lnTo>
                  <a:pt x="831231" y="286833"/>
                </a:lnTo>
                <a:lnTo>
                  <a:pt x="765770" y="290762"/>
                </a:lnTo>
                <a:lnTo>
                  <a:pt x="698500" y="292100"/>
                </a:lnTo>
                <a:lnTo>
                  <a:pt x="631229" y="290762"/>
                </a:lnTo>
                <a:lnTo>
                  <a:pt x="565768" y="286833"/>
                </a:lnTo>
                <a:lnTo>
                  <a:pt x="502409" y="280432"/>
                </a:lnTo>
                <a:lnTo>
                  <a:pt x="441444" y="271684"/>
                </a:lnTo>
                <a:lnTo>
                  <a:pt x="383167" y="260711"/>
                </a:lnTo>
                <a:lnTo>
                  <a:pt x="327870" y="247634"/>
                </a:lnTo>
                <a:lnTo>
                  <a:pt x="275845" y="232577"/>
                </a:lnTo>
                <a:lnTo>
                  <a:pt x="227386" y="215662"/>
                </a:lnTo>
                <a:lnTo>
                  <a:pt x="182786" y="197010"/>
                </a:lnTo>
                <a:lnTo>
                  <a:pt x="142336" y="176746"/>
                </a:lnTo>
                <a:lnTo>
                  <a:pt x="106329" y="154990"/>
                </a:lnTo>
                <a:lnTo>
                  <a:pt x="75059" y="131866"/>
                </a:lnTo>
                <a:lnTo>
                  <a:pt x="27899" y="82001"/>
                </a:lnTo>
                <a:lnTo>
                  <a:pt x="3197" y="28131"/>
                </a:lnTo>
                <a:lnTo>
                  <a:pt x="0" y="0"/>
                </a:lnTo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000" y="1498600"/>
            <a:ext cx="1397000" cy="1752600"/>
          </a:xfrm>
          <a:custGeom>
            <a:avLst/>
            <a:gdLst/>
            <a:ahLst/>
            <a:cxnLst/>
            <a:rect l="l" t="t" r="r" b="b"/>
            <a:pathLst>
              <a:path w="1397000" h="1752600">
                <a:moveTo>
                  <a:pt x="0" y="292100"/>
                </a:moveTo>
                <a:lnTo>
                  <a:pt x="12595" y="236594"/>
                </a:lnTo>
                <a:lnTo>
                  <a:pt x="48818" y="184604"/>
                </a:lnTo>
                <a:lnTo>
                  <a:pt x="106329" y="137109"/>
                </a:lnTo>
                <a:lnTo>
                  <a:pt x="142336" y="115353"/>
                </a:lnTo>
                <a:lnTo>
                  <a:pt x="182786" y="95089"/>
                </a:lnTo>
                <a:lnTo>
                  <a:pt x="227386" y="76437"/>
                </a:lnTo>
                <a:lnTo>
                  <a:pt x="275845" y="59522"/>
                </a:lnTo>
                <a:lnTo>
                  <a:pt x="327870" y="44465"/>
                </a:lnTo>
                <a:lnTo>
                  <a:pt x="383167" y="31388"/>
                </a:lnTo>
                <a:lnTo>
                  <a:pt x="441444" y="20415"/>
                </a:lnTo>
                <a:lnTo>
                  <a:pt x="502409" y="11667"/>
                </a:lnTo>
                <a:lnTo>
                  <a:pt x="565768" y="5266"/>
                </a:lnTo>
                <a:lnTo>
                  <a:pt x="631229" y="1337"/>
                </a:lnTo>
                <a:lnTo>
                  <a:pt x="698500" y="0"/>
                </a:lnTo>
                <a:lnTo>
                  <a:pt x="765770" y="1337"/>
                </a:lnTo>
                <a:lnTo>
                  <a:pt x="831231" y="5266"/>
                </a:lnTo>
                <a:lnTo>
                  <a:pt x="894590" y="11667"/>
                </a:lnTo>
                <a:lnTo>
                  <a:pt x="955555" y="20415"/>
                </a:lnTo>
                <a:lnTo>
                  <a:pt x="1013832" y="31388"/>
                </a:lnTo>
                <a:lnTo>
                  <a:pt x="1069129" y="44465"/>
                </a:lnTo>
                <a:lnTo>
                  <a:pt x="1121154" y="59522"/>
                </a:lnTo>
                <a:lnTo>
                  <a:pt x="1169613" y="76437"/>
                </a:lnTo>
                <a:lnTo>
                  <a:pt x="1214213" y="95089"/>
                </a:lnTo>
                <a:lnTo>
                  <a:pt x="1254663" y="115353"/>
                </a:lnTo>
                <a:lnTo>
                  <a:pt x="1290670" y="137109"/>
                </a:lnTo>
                <a:lnTo>
                  <a:pt x="1321940" y="160233"/>
                </a:lnTo>
                <a:lnTo>
                  <a:pt x="1369100" y="210098"/>
                </a:lnTo>
                <a:lnTo>
                  <a:pt x="1393802" y="263968"/>
                </a:lnTo>
                <a:lnTo>
                  <a:pt x="1397000" y="292100"/>
                </a:lnTo>
                <a:lnTo>
                  <a:pt x="1397000" y="1460500"/>
                </a:lnTo>
                <a:lnTo>
                  <a:pt x="1384405" y="1516005"/>
                </a:lnTo>
                <a:lnTo>
                  <a:pt x="1348181" y="1567995"/>
                </a:lnTo>
                <a:lnTo>
                  <a:pt x="1290670" y="1615490"/>
                </a:lnTo>
                <a:lnTo>
                  <a:pt x="1254663" y="1637246"/>
                </a:lnTo>
                <a:lnTo>
                  <a:pt x="1214213" y="1657510"/>
                </a:lnTo>
                <a:lnTo>
                  <a:pt x="1169613" y="1676162"/>
                </a:lnTo>
                <a:lnTo>
                  <a:pt x="1121154" y="1693077"/>
                </a:lnTo>
                <a:lnTo>
                  <a:pt x="1069129" y="1708134"/>
                </a:lnTo>
                <a:lnTo>
                  <a:pt x="1013832" y="1721211"/>
                </a:lnTo>
                <a:lnTo>
                  <a:pt x="955555" y="1732184"/>
                </a:lnTo>
                <a:lnTo>
                  <a:pt x="894590" y="1740932"/>
                </a:lnTo>
                <a:lnTo>
                  <a:pt x="831231" y="1747333"/>
                </a:lnTo>
                <a:lnTo>
                  <a:pt x="765770" y="1751262"/>
                </a:lnTo>
                <a:lnTo>
                  <a:pt x="698500" y="1752600"/>
                </a:lnTo>
                <a:lnTo>
                  <a:pt x="631229" y="1751262"/>
                </a:lnTo>
                <a:lnTo>
                  <a:pt x="565768" y="1747333"/>
                </a:lnTo>
                <a:lnTo>
                  <a:pt x="502409" y="1740932"/>
                </a:lnTo>
                <a:lnTo>
                  <a:pt x="441444" y="1732184"/>
                </a:lnTo>
                <a:lnTo>
                  <a:pt x="383167" y="1721211"/>
                </a:lnTo>
                <a:lnTo>
                  <a:pt x="327870" y="1708134"/>
                </a:lnTo>
                <a:lnTo>
                  <a:pt x="275845" y="1693077"/>
                </a:lnTo>
                <a:lnTo>
                  <a:pt x="227386" y="1676162"/>
                </a:lnTo>
                <a:lnTo>
                  <a:pt x="182786" y="1657510"/>
                </a:lnTo>
                <a:lnTo>
                  <a:pt x="142336" y="1637246"/>
                </a:lnTo>
                <a:lnTo>
                  <a:pt x="106329" y="1615490"/>
                </a:lnTo>
                <a:lnTo>
                  <a:pt x="75059" y="1592366"/>
                </a:lnTo>
                <a:lnTo>
                  <a:pt x="27899" y="1542501"/>
                </a:lnTo>
                <a:lnTo>
                  <a:pt x="3197" y="1488631"/>
                </a:lnTo>
                <a:lnTo>
                  <a:pt x="0" y="1460500"/>
                </a:lnTo>
                <a:lnTo>
                  <a:pt x="0" y="29210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984" y="2306260"/>
            <a:ext cx="122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</a:t>
            </a:r>
            <a:r>
              <a:rPr kumimoji="0" sz="24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ba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3550" y="3105150"/>
            <a:ext cx="342900" cy="289560"/>
          </a:xfrm>
          <a:custGeom>
            <a:avLst/>
            <a:gdLst/>
            <a:ahLst/>
            <a:cxnLst/>
            <a:rect l="l" t="t" r="r" b="b"/>
            <a:pathLst>
              <a:path w="342900" h="289560">
                <a:moveTo>
                  <a:pt x="171450" y="0"/>
                </a:moveTo>
                <a:lnTo>
                  <a:pt x="125870" y="6804"/>
                </a:lnTo>
                <a:lnTo>
                  <a:pt x="84913" y="26007"/>
                </a:lnTo>
                <a:lnTo>
                  <a:pt x="50214" y="55794"/>
                </a:lnTo>
                <a:lnTo>
                  <a:pt x="23406" y="94348"/>
                </a:lnTo>
                <a:lnTo>
                  <a:pt x="6124" y="139855"/>
                </a:lnTo>
                <a:lnTo>
                  <a:pt x="0" y="190500"/>
                </a:lnTo>
                <a:lnTo>
                  <a:pt x="1580" y="216367"/>
                </a:lnTo>
                <a:lnTo>
                  <a:pt x="6286" y="241644"/>
                </a:lnTo>
                <a:lnTo>
                  <a:pt x="14028" y="265980"/>
                </a:lnTo>
                <a:lnTo>
                  <a:pt x="24717" y="289030"/>
                </a:lnTo>
                <a:lnTo>
                  <a:pt x="78581" y="252853"/>
                </a:lnTo>
                <a:lnTo>
                  <a:pt x="71818" y="238269"/>
                </a:lnTo>
                <a:lnTo>
                  <a:pt x="66923" y="222867"/>
                </a:lnTo>
                <a:lnTo>
                  <a:pt x="63947" y="206870"/>
                </a:lnTo>
                <a:lnTo>
                  <a:pt x="62944" y="190500"/>
                </a:lnTo>
                <a:lnTo>
                  <a:pt x="71470" y="143570"/>
                </a:lnTo>
                <a:lnTo>
                  <a:pt x="94724" y="105248"/>
                </a:lnTo>
                <a:lnTo>
                  <a:pt x="129213" y="79411"/>
                </a:lnTo>
                <a:lnTo>
                  <a:pt x="171450" y="69937"/>
                </a:lnTo>
                <a:lnTo>
                  <a:pt x="302514" y="69937"/>
                </a:lnTo>
                <a:lnTo>
                  <a:pt x="292679" y="55794"/>
                </a:lnTo>
                <a:lnTo>
                  <a:pt x="257979" y="26007"/>
                </a:lnTo>
                <a:lnTo>
                  <a:pt x="217024" y="6804"/>
                </a:lnTo>
                <a:lnTo>
                  <a:pt x="171450" y="0"/>
                </a:lnTo>
                <a:close/>
              </a:path>
              <a:path w="342900" h="289560">
                <a:moveTo>
                  <a:pt x="302514" y="69937"/>
                </a:moveTo>
                <a:lnTo>
                  <a:pt x="171450" y="69937"/>
                </a:lnTo>
                <a:lnTo>
                  <a:pt x="213679" y="79411"/>
                </a:lnTo>
                <a:lnTo>
                  <a:pt x="248169" y="105248"/>
                </a:lnTo>
                <a:lnTo>
                  <a:pt x="271426" y="143570"/>
                </a:lnTo>
                <a:lnTo>
                  <a:pt x="279955" y="190500"/>
                </a:lnTo>
                <a:lnTo>
                  <a:pt x="278949" y="206870"/>
                </a:lnTo>
                <a:lnTo>
                  <a:pt x="275969" y="222867"/>
                </a:lnTo>
                <a:lnTo>
                  <a:pt x="271068" y="238269"/>
                </a:lnTo>
                <a:lnTo>
                  <a:pt x="264302" y="252853"/>
                </a:lnTo>
                <a:lnTo>
                  <a:pt x="318166" y="289030"/>
                </a:lnTo>
                <a:lnTo>
                  <a:pt x="328855" y="265980"/>
                </a:lnTo>
                <a:lnTo>
                  <a:pt x="336599" y="241644"/>
                </a:lnTo>
                <a:lnTo>
                  <a:pt x="341310" y="216367"/>
                </a:lnTo>
                <a:lnTo>
                  <a:pt x="342900" y="190500"/>
                </a:lnTo>
                <a:lnTo>
                  <a:pt x="336774" y="139855"/>
                </a:lnTo>
                <a:lnTo>
                  <a:pt x="319489" y="94348"/>
                </a:lnTo>
                <a:lnTo>
                  <a:pt x="302514" y="69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550" y="3105150"/>
            <a:ext cx="342900" cy="289560"/>
          </a:xfrm>
          <a:custGeom>
            <a:avLst/>
            <a:gdLst/>
            <a:ahLst/>
            <a:cxnLst/>
            <a:rect l="l" t="t" r="r" b="b"/>
            <a:pathLst>
              <a:path w="342900" h="289560">
                <a:moveTo>
                  <a:pt x="78581" y="252853"/>
                </a:moveTo>
                <a:lnTo>
                  <a:pt x="71818" y="238268"/>
                </a:lnTo>
                <a:lnTo>
                  <a:pt x="66923" y="222867"/>
                </a:lnTo>
                <a:lnTo>
                  <a:pt x="63947" y="206870"/>
                </a:lnTo>
                <a:lnTo>
                  <a:pt x="62944" y="190500"/>
                </a:lnTo>
                <a:lnTo>
                  <a:pt x="71470" y="143570"/>
                </a:lnTo>
                <a:lnTo>
                  <a:pt x="94724" y="105249"/>
                </a:lnTo>
                <a:lnTo>
                  <a:pt x="129213" y="79412"/>
                </a:lnTo>
                <a:lnTo>
                  <a:pt x="171450" y="69938"/>
                </a:lnTo>
                <a:lnTo>
                  <a:pt x="213679" y="79412"/>
                </a:lnTo>
                <a:lnTo>
                  <a:pt x="248169" y="105249"/>
                </a:lnTo>
                <a:lnTo>
                  <a:pt x="271426" y="143570"/>
                </a:lnTo>
                <a:lnTo>
                  <a:pt x="279955" y="190500"/>
                </a:lnTo>
                <a:lnTo>
                  <a:pt x="278949" y="206870"/>
                </a:lnTo>
                <a:lnTo>
                  <a:pt x="275968" y="222867"/>
                </a:lnTo>
                <a:lnTo>
                  <a:pt x="271068" y="238268"/>
                </a:lnTo>
                <a:lnTo>
                  <a:pt x="264302" y="252853"/>
                </a:lnTo>
                <a:lnTo>
                  <a:pt x="318166" y="289030"/>
                </a:lnTo>
                <a:lnTo>
                  <a:pt x="328855" y="265980"/>
                </a:lnTo>
                <a:lnTo>
                  <a:pt x="336599" y="241643"/>
                </a:lnTo>
                <a:lnTo>
                  <a:pt x="341310" y="216367"/>
                </a:lnTo>
                <a:lnTo>
                  <a:pt x="342900" y="190500"/>
                </a:lnTo>
                <a:lnTo>
                  <a:pt x="336774" y="139855"/>
                </a:lnTo>
                <a:lnTo>
                  <a:pt x="319489" y="94348"/>
                </a:lnTo>
                <a:lnTo>
                  <a:pt x="292679" y="55794"/>
                </a:lnTo>
                <a:lnTo>
                  <a:pt x="257979" y="26007"/>
                </a:lnTo>
                <a:lnTo>
                  <a:pt x="217024" y="6804"/>
                </a:lnTo>
                <a:lnTo>
                  <a:pt x="171450" y="0"/>
                </a:lnTo>
                <a:lnTo>
                  <a:pt x="125870" y="6804"/>
                </a:lnTo>
                <a:lnTo>
                  <a:pt x="84913" y="26007"/>
                </a:lnTo>
                <a:lnTo>
                  <a:pt x="50214" y="55794"/>
                </a:lnTo>
                <a:lnTo>
                  <a:pt x="23406" y="94348"/>
                </a:lnTo>
                <a:lnTo>
                  <a:pt x="6124" y="139855"/>
                </a:lnTo>
                <a:lnTo>
                  <a:pt x="0" y="190500"/>
                </a:lnTo>
                <a:lnTo>
                  <a:pt x="1580" y="216367"/>
                </a:lnTo>
                <a:lnTo>
                  <a:pt x="6286" y="241643"/>
                </a:lnTo>
                <a:lnTo>
                  <a:pt x="14028" y="265980"/>
                </a:lnTo>
                <a:lnTo>
                  <a:pt x="24717" y="289030"/>
                </a:lnTo>
                <a:lnTo>
                  <a:pt x="78581" y="25285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000" y="3314700"/>
            <a:ext cx="495300" cy="317500"/>
          </a:xfrm>
          <a:custGeom>
            <a:avLst/>
            <a:gdLst/>
            <a:ahLst/>
            <a:cxnLst/>
            <a:rect l="l" t="t" r="r" b="b"/>
            <a:pathLst>
              <a:path w="495300" h="317500">
                <a:moveTo>
                  <a:pt x="495300" y="0"/>
                </a:moveTo>
                <a:lnTo>
                  <a:pt x="0" y="0"/>
                </a:lnTo>
                <a:lnTo>
                  <a:pt x="0" y="158750"/>
                </a:lnTo>
                <a:lnTo>
                  <a:pt x="25171" y="228564"/>
                </a:lnTo>
                <a:lnTo>
                  <a:pt x="54405" y="258040"/>
                </a:lnTo>
                <a:lnTo>
                  <a:pt x="92757" y="282624"/>
                </a:lnTo>
                <a:lnTo>
                  <a:pt x="138739" y="301364"/>
                </a:lnTo>
                <a:lnTo>
                  <a:pt x="190866" y="313307"/>
                </a:lnTo>
                <a:lnTo>
                  <a:pt x="247650" y="317500"/>
                </a:lnTo>
                <a:lnTo>
                  <a:pt x="304433" y="313307"/>
                </a:lnTo>
                <a:lnTo>
                  <a:pt x="356560" y="301364"/>
                </a:lnTo>
                <a:lnTo>
                  <a:pt x="402542" y="282624"/>
                </a:lnTo>
                <a:lnTo>
                  <a:pt x="440894" y="258040"/>
                </a:lnTo>
                <a:lnTo>
                  <a:pt x="470128" y="228564"/>
                </a:lnTo>
                <a:lnTo>
                  <a:pt x="488759" y="195150"/>
                </a:lnTo>
                <a:lnTo>
                  <a:pt x="495300" y="158750"/>
                </a:lnTo>
                <a:lnTo>
                  <a:pt x="4953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1000" y="3314700"/>
            <a:ext cx="495300" cy="317500"/>
          </a:xfrm>
          <a:custGeom>
            <a:avLst/>
            <a:gdLst/>
            <a:ahLst/>
            <a:cxnLst/>
            <a:rect l="l" t="t" r="r" b="b"/>
            <a:pathLst>
              <a:path w="495300" h="317500">
                <a:moveTo>
                  <a:pt x="495300" y="0"/>
                </a:moveTo>
                <a:lnTo>
                  <a:pt x="495300" y="158750"/>
                </a:lnTo>
                <a:lnTo>
                  <a:pt x="488759" y="195149"/>
                </a:lnTo>
                <a:lnTo>
                  <a:pt x="470128" y="228564"/>
                </a:lnTo>
                <a:lnTo>
                  <a:pt x="440894" y="258040"/>
                </a:lnTo>
                <a:lnTo>
                  <a:pt x="402542" y="282624"/>
                </a:lnTo>
                <a:lnTo>
                  <a:pt x="356560" y="301364"/>
                </a:lnTo>
                <a:lnTo>
                  <a:pt x="304433" y="313307"/>
                </a:lnTo>
                <a:lnTo>
                  <a:pt x="247650" y="317500"/>
                </a:lnTo>
                <a:lnTo>
                  <a:pt x="190866" y="313307"/>
                </a:lnTo>
                <a:lnTo>
                  <a:pt x="138739" y="301364"/>
                </a:lnTo>
                <a:lnTo>
                  <a:pt x="92757" y="282624"/>
                </a:lnTo>
                <a:lnTo>
                  <a:pt x="54405" y="258040"/>
                </a:lnTo>
                <a:lnTo>
                  <a:pt x="25171" y="228564"/>
                </a:lnTo>
                <a:lnTo>
                  <a:pt x="6540" y="195149"/>
                </a:lnTo>
                <a:lnTo>
                  <a:pt x="0" y="158750"/>
                </a:lnTo>
                <a:lnTo>
                  <a:pt x="0" y="0"/>
                </a:lnTo>
                <a:lnTo>
                  <a:pt x="49530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500" y="3403600"/>
            <a:ext cx="127000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38043" y="1729130"/>
            <a:ext cx="1362264" cy="1392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89285" y="3341310"/>
            <a:ext cx="1220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Researcher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65700" y="2476500"/>
            <a:ext cx="23876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29191" y="2579593"/>
            <a:ext cx="2134235" cy="127000"/>
          </a:xfrm>
          <a:custGeom>
            <a:avLst/>
            <a:gdLst/>
            <a:ahLst/>
            <a:cxnLst/>
            <a:rect l="l" t="t" r="r" b="b"/>
            <a:pathLst>
              <a:path w="2134234" h="127000">
                <a:moveTo>
                  <a:pt x="17" y="49306"/>
                </a:moveTo>
                <a:lnTo>
                  <a:pt x="0" y="74706"/>
                </a:lnTo>
                <a:lnTo>
                  <a:pt x="2047239" y="76230"/>
                </a:lnTo>
                <a:lnTo>
                  <a:pt x="2006561" y="127000"/>
                </a:lnTo>
                <a:lnTo>
                  <a:pt x="2133608" y="63593"/>
                </a:lnTo>
                <a:lnTo>
                  <a:pt x="2108129" y="50830"/>
                </a:lnTo>
                <a:lnTo>
                  <a:pt x="2047259" y="50830"/>
                </a:lnTo>
                <a:lnTo>
                  <a:pt x="17" y="49306"/>
                </a:lnTo>
                <a:close/>
              </a:path>
              <a:path w="2134234" h="127000">
                <a:moveTo>
                  <a:pt x="2006655" y="0"/>
                </a:moveTo>
                <a:lnTo>
                  <a:pt x="2047259" y="50830"/>
                </a:lnTo>
                <a:lnTo>
                  <a:pt x="2108129" y="50830"/>
                </a:lnTo>
                <a:lnTo>
                  <a:pt x="20066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19300" y="1790700"/>
            <a:ext cx="5219700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09800" y="1892340"/>
            <a:ext cx="4953000" cy="127000"/>
          </a:xfrm>
          <a:custGeom>
            <a:avLst/>
            <a:gdLst/>
            <a:ahLst/>
            <a:cxnLst/>
            <a:rect l="l" t="t" r="r" b="b"/>
            <a:pathLst>
              <a:path w="4953000" h="127000">
                <a:moveTo>
                  <a:pt x="127020" y="0"/>
                </a:moveTo>
                <a:lnTo>
                  <a:pt x="0" y="63459"/>
                </a:lnTo>
                <a:lnTo>
                  <a:pt x="126979" y="127000"/>
                </a:lnTo>
                <a:lnTo>
                  <a:pt x="86356" y="76187"/>
                </a:lnTo>
                <a:lnTo>
                  <a:pt x="4952996" y="76187"/>
                </a:lnTo>
                <a:lnTo>
                  <a:pt x="4953003" y="52346"/>
                </a:lnTo>
                <a:lnTo>
                  <a:pt x="86363" y="50787"/>
                </a:lnTo>
                <a:lnTo>
                  <a:pt x="127020" y="0"/>
                </a:lnTo>
                <a:close/>
              </a:path>
              <a:path w="4953000" h="127000">
                <a:moveTo>
                  <a:pt x="4952996" y="76187"/>
                </a:moveTo>
                <a:lnTo>
                  <a:pt x="86356" y="76187"/>
                </a:lnTo>
                <a:lnTo>
                  <a:pt x="4952996" y="77746"/>
                </a:lnTo>
                <a:lnTo>
                  <a:pt x="4952996" y="761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5138" y="1436310"/>
            <a:ext cx="83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Que</a:t>
            </a:r>
            <a:r>
              <a:rPr kumimoji="0" sz="2400" b="1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48000" y="2260600"/>
            <a:ext cx="1905000" cy="914400"/>
          </a:xfrm>
          <a:custGeom>
            <a:avLst/>
            <a:gdLst/>
            <a:ahLst/>
            <a:cxnLst/>
            <a:rect l="l" t="t" r="r" b="b"/>
            <a:pathLst>
              <a:path w="1905000" h="914400">
                <a:moveTo>
                  <a:pt x="0" y="0"/>
                </a:moveTo>
                <a:lnTo>
                  <a:pt x="1905000" y="0"/>
                </a:lnTo>
                <a:lnTo>
                  <a:pt x="1905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000" y="2260600"/>
            <a:ext cx="1905000" cy="914400"/>
          </a:xfrm>
          <a:prstGeom prst="rect">
            <a:avLst/>
          </a:prstGeom>
          <a:ln w="25400">
            <a:solidFill>
              <a:srgbClr val="385D8A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05104" marR="131445" lvl="0" indent="-66040" algn="l" defTabSz="914400" rtl="0" eaLnBrk="1" fontAlgn="auto" latinLnBrk="0" hangingPunct="1">
              <a:lnSpc>
                <a:spcPct val="100699"/>
              </a:lnSpc>
              <a:spcBef>
                <a:spcPts val="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Add noise</a:t>
            </a:r>
            <a:r>
              <a:rPr kumimoji="0" sz="24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to  </a:t>
            </a:r>
            <a:r>
              <a:rPr kumimoji="0" sz="24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true</a:t>
            </a:r>
            <a:r>
              <a:rPr kumimoji="0" sz="2400" b="1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answer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46300" y="2476500"/>
            <a:ext cx="1092200" cy="381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09775" y="2579447"/>
            <a:ext cx="838835" cy="127000"/>
          </a:xfrm>
          <a:custGeom>
            <a:avLst/>
            <a:gdLst/>
            <a:ahLst/>
            <a:cxnLst/>
            <a:rect l="l" t="t" r="r" b="b"/>
            <a:pathLst>
              <a:path w="838835" h="127000">
                <a:moveTo>
                  <a:pt x="48" y="49452"/>
                </a:moveTo>
                <a:lnTo>
                  <a:pt x="0" y="74852"/>
                </a:lnTo>
                <a:lnTo>
                  <a:pt x="751840" y="76277"/>
                </a:lnTo>
                <a:lnTo>
                  <a:pt x="711103" y="127000"/>
                </a:lnTo>
                <a:lnTo>
                  <a:pt x="838224" y="63740"/>
                </a:lnTo>
                <a:lnTo>
                  <a:pt x="837938" y="63596"/>
                </a:lnTo>
                <a:lnTo>
                  <a:pt x="762024" y="63596"/>
                </a:lnTo>
                <a:lnTo>
                  <a:pt x="837935" y="63595"/>
                </a:lnTo>
                <a:lnTo>
                  <a:pt x="812620" y="50877"/>
                </a:lnTo>
                <a:lnTo>
                  <a:pt x="751888" y="50877"/>
                </a:lnTo>
                <a:lnTo>
                  <a:pt x="48" y="49452"/>
                </a:lnTo>
                <a:close/>
              </a:path>
              <a:path w="838835" h="127000">
                <a:moveTo>
                  <a:pt x="837935" y="63595"/>
                </a:moveTo>
                <a:lnTo>
                  <a:pt x="762024" y="63595"/>
                </a:lnTo>
                <a:lnTo>
                  <a:pt x="837938" y="63596"/>
                </a:lnTo>
                <a:close/>
              </a:path>
              <a:path w="838835" h="127000">
                <a:moveTo>
                  <a:pt x="711344" y="0"/>
                </a:moveTo>
                <a:lnTo>
                  <a:pt x="751888" y="50877"/>
                </a:lnTo>
                <a:lnTo>
                  <a:pt x="812620" y="50877"/>
                </a:lnTo>
                <a:lnTo>
                  <a:pt x="7113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5940" y="6437266"/>
            <a:ext cx="636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Module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4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9" y="5273040"/>
            <a:ext cx="3200400" cy="1242060"/>
          </a:xfrm>
          <a:prstGeom prst="rect">
            <a:avLst/>
          </a:prstGeom>
        </p:spPr>
      </p:pic>
      <p:sp>
        <p:nvSpPr>
          <p:cNvPr id="3" name="Freeform 95"/>
          <p:cNvSpPr/>
          <p:nvPr/>
        </p:nvSpPr>
        <p:spPr>
          <a:xfrm>
            <a:off x="4768850" y="3549650"/>
            <a:ext cx="1022350" cy="641350"/>
          </a:xfrm>
          <a:custGeom>
            <a:avLst/>
            <a:gdLst>
              <a:gd name="connsiteX0" fmla="*/ 31750 w 1022350"/>
              <a:gd name="connsiteY0" fmla="*/ 641350 h 641350"/>
              <a:gd name="connsiteX1" fmla="*/ 1022350 w 1022350"/>
              <a:gd name="connsiteY1" fmla="*/ 641350 h 641350"/>
              <a:gd name="connsiteX2" fmla="*/ 1022350 w 1022350"/>
              <a:gd name="connsiteY2" fmla="*/ 31750 h 641350"/>
              <a:gd name="connsiteX3" fmla="*/ 31750 w 1022350"/>
              <a:gd name="connsiteY3" fmla="*/ 31750 h 641350"/>
              <a:gd name="connsiteX4" fmla="*/ 31750 w 1022350"/>
              <a:gd name="connsiteY4" fmla="*/ 64135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641350">
                <a:moveTo>
                  <a:pt x="31750" y="641350"/>
                </a:moveTo>
                <a:lnTo>
                  <a:pt x="1022350" y="641350"/>
                </a:lnTo>
                <a:lnTo>
                  <a:pt x="1022350" y="31750"/>
                </a:lnTo>
                <a:lnTo>
                  <a:pt x="31750" y="31750"/>
                </a:lnTo>
                <a:lnTo>
                  <a:pt x="31750" y="641350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Freeform 96"/>
          <p:cNvSpPr/>
          <p:nvPr/>
        </p:nvSpPr>
        <p:spPr>
          <a:xfrm>
            <a:off x="4768850" y="3549650"/>
            <a:ext cx="1022350" cy="641350"/>
          </a:xfrm>
          <a:custGeom>
            <a:avLst/>
            <a:gdLst>
              <a:gd name="connsiteX0" fmla="*/ 31750 w 1022350"/>
              <a:gd name="connsiteY0" fmla="*/ 641350 h 641350"/>
              <a:gd name="connsiteX1" fmla="*/ 1022350 w 1022350"/>
              <a:gd name="connsiteY1" fmla="*/ 641350 h 641350"/>
              <a:gd name="connsiteX2" fmla="*/ 1022350 w 1022350"/>
              <a:gd name="connsiteY2" fmla="*/ 31750 h 641350"/>
              <a:gd name="connsiteX3" fmla="*/ 31750 w 1022350"/>
              <a:gd name="connsiteY3" fmla="*/ 31750 h 641350"/>
              <a:gd name="connsiteX4" fmla="*/ 31750 w 1022350"/>
              <a:gd name="connsiteY4" fmla="*/ 64135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350" h="641350">
                <a:moveTo>
                  <a:pt x="31750" y="641350"/>
                </a:moveTo>
                <a:lnTo>
                  <a:pt x="1022350" y="641350"/>
                </a:lnTo>
                <a:lnTo>
                  <a:pt x="1022350" y="31750"/>
                </a:lnTo>
                <a:lnTo>
                  <a:pt x="31750" y="31750"/>
                </a:lnTo>
                <a:lnTo>
                  <a:pt x="31750" y="6413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73480"/>
            <a:ext cx="8290559" cy="263652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0" y="4107179"/>
            <a:ext cx="365760" cy="769620"/>
          </a:xfrm>
          <a:prstGeom prst="rect">
            <a:avLst/>
          </a:prstGeom>
        </p:spPr>
      </p:pic>
      <p:sp>
        <p:nvSpPr>
          <p:cNvPr id="101" name="TextBox 101"/>
          <p:cNvSpPr txBox="1"/>
          <p:nvPr/>
        </p:nvSpPr>
        <p:spPr>
          <a:xfrm>
            <a:off x="2332608" y="558723"/>
            <a:ext cx="4493983" cy="1250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Laplace</a:t>
            </a:r>
            <a:r>
              <a:rPr kumimoji="0" lang="en-US" altLang="zh-CN" sz="4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400" b="0" i="0" u="none" strike="noStrike" kern="1200" cap="none" spc="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Mechanism</a:t>
            </a:r>
          </a:p>
          <a:p>
            <a:pPr marL="0" marR="0" lvl="0" indent="0" algn="l" defTabSz="914400" rtl="0" eaLnBrk="1" fontAlgn="auto" latinLnBrk="0" hangingPunct="1">
              <a:lnSpc>
                <a:spcPts val="16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1423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Query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q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865632" y="2313685"/>
            <a:ext cx="131005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Da</a:t>
            </a:r>
            <a:r>
              <a:rPr kumimoji="0" lang="en-US" altLang="zh-CN" sz="2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tabase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414514" y="3344926"/>
            <a:ext cx="1299384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Resea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rcher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3885565" y="3730116"/>
            <a:ext cx="2911663" cy="1388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1328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η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Laplace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Distribution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–</a:t>
            </a:r>
            <a:r>
              <a:rPr kumimoji="0" lang="en-US" altLang="zh-CN" sz="1800" b="1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Lap(S/ε)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548640" y="6462674"/>
            <a:ext cx="605968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Module</a:t>
            </a:r>
            <a:r>
              <a:rPr kumimoji="0" lang="en-US" altLang="zh-CN" sz="1200" b="0" i="0" u="none" strike="noStrike" kern="1200" cap="none" spc="-2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5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3361690" y="5118913"/>
            <a:ext cx="3753208" cy="1724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50494" marR="0" lvl="0" indent="0" algn="l" defTabSz="914400" rtl="0" eaLnBrk="1" fontAlgn="auto" latinLnBrk="0" hangingPunct="0">
              <a:lnSpc>
                <a:spcPct val="1804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0.6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zh-CN" sz="1400" b="1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0.4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b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zh-CN" sz="14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0.2</a:t>
            </a:r>
          </a:p>
          <a:p>
            <a:pPr marL="0" marR="0" lvl="0" indent="288035" algn="l" defTabSz="914400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670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Tutorial: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Privacy</a:t>
            </a:r>
            <a:r>
              <a:rPr kumimoji="0" lang="en-US" altLang="zh-CN" sz="1200" b="0" i="0" u="none" strike="noStrike" kern="1200" cap="none" spc="-44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1200" b="0" i="0" u="none" strike="noStrike" kern="1200" cap="none" spc="-5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Wild</a:t>
            </a:r>
          </a:p>
          <a:p>
            <a:pPr marL="0" marR="0" lvl="0" indent="43370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98422" algn="l"/>
                <a:tab pos="1408429" algn="l"/>
                <a:tab pos="1718436" algn="l"/>
                <a:tab pos="2055494" algn="l"/>
                <a:tab pos="2365501" algn="l"/>
                <a:tab pos="2675127" algn="l"/>
                <a:tab pos="2985134" algn="l"/>
                <a:tab pos="3295141" algn="l"/>
                <a:tab pos="3560064" algn="l"/>
              </a:tabLst>
              <a:defRPr/>
            </a:pPr>
            <a:r>
              <a:rPr kumimoji="0" lang="en-US" altLang="zh-CN" sz="1400" b="1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-10</a:t>
            </a:r>
            <a:r>
              <a:rPr kumimoji="0" lang="en-US" altLang="zh-CN" sz="1400" b="1" i="0" u="none" strike="noStrike" kern="1200" cap="none" spc="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 </a:t>
            </a:r>
            <a:r>
              <a:rPr kumimoji="0" lang="en-US" altLang="zh-CN" sz="1400" b="1" i="0" u="none" strike="noStrike" kern="1200" cap="none" spc="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-8	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-6	-4	-2	0	2	4	6	8	</a:t>
            </a:r>
            <a:r>
              <a:rPr kumimoji="0" lang="en-US" altLang="zh-CN" sz="1400" b="1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10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8439911" y="6462674"/>
            <a:ext cx="167665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-5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24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153285" y="1739900"/>
          <a:ext cx="5036436" cy="1409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5861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B w="2692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692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692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692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69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0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T w="26923">
                      <a:solidFill>
                        <a:srgbClr val="000000"/>
                      </a:solidFill>
                      <a:prstDash val="solid"/>
                    </a:lnT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314"/>
                        </a:lnSpc>
                      </a:pPr>
                      <a:endParaRPr lang="en-US" dirty="0"/>
                    </a:p>
                    <a:p>
                      <a:pPr marL="0" indent="139573">
                        <a:lnSpc>
                          <a:spcPct val="100000"/>
                        </a:lnSpc>
                      </a:pPr>
                      <a:r>
                        <a:rPr lang="en-US" altLang="zh-CN" sz="2000" b="1" spc="-3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True</a:t>
                      </a:r>
                      <a:r>
                        <a:rPr lang="en-US" altLang="zh-CN" sz="2000" b="1" spc="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000" b="1" spc="-3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answer</a:t>
                      </a:r>
                    </a:p>
                    <a:p>
                      <a:pPr marL="0" indent="514476">
                        <a:lnSpc>
                          <a:spcPct val="100000"/>
                        </a:lnSpc>
                      </a:pPr>
                      <a:r>
                        <a:rPr lang="en-US" altLang="zh-CN" sz="2400" b="1" spc="-6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q(</a:t>
                      </a:r>
                      <a:r>
                        <a:rPr lang="en-US" altLang="zh-CN" sz="2400" b="1" spc="-5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D)</a:t>
                      </a:r>
                    </a:p>
                  </a:txBody>
                  <a:tcPr marL="0" marR="0" marT="0" marB="0">
                    <a:lnR w="25400">
                      <a:solidFill>
                        <a:srgbClr val="885C37"/>
                      </a:solidFill>
                      <a:prstDash val="solid"/>
                    </a:lnR>
                    <a:lnT w="26923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6923">
                      <a:solidFill>
                        <a:srgbClr val="000000"/>
                      </a:solidFill>
                      <a:prstDash val="solid"/>
                    </a:lnT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 cap="flat" cmpd="sng" algn="ctr">
                      <a:solidFill>
                        <a:srgbClr val="885C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6923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6923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9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6923">
                      <a:solidFill>
                        <a:srgbClr val="000000"/>
                      </a:solidFill>
                      <a:prstDash val="solid"/>
                    </a:lnT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6923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6923">
                      <a:solidFill>
                        <a:srgbClr val="000000"/>
                      </a:solidFill>
                      <a:prstDash val="solid"/>
                    </a:lnT>
                    <a:lnB w="2667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/>
                    </a:p>
                    <a:p>
                      <a:pPr>
                        <a:lnSpc>
                          <a:spcPts val="1164"/>
                        </a:lnSpc>
                      </a:pPr>
                      <a:endParaRPr lang="en-US" dirty="0"/>
                    </a:p>
                    <a:p>
                      <a:pPr marL="0" indent="236728">
                        <a:lnSpc>
                          <a:spcPct val="100000"/>
                        </a:lnSpc>
                      </a:pP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q(D)</a:t>
                      </a:r>
                      <a:r>
                        <a:rPr lang="en-US" altLang="zh-CN" sz="2400" b="1" spc="-10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+</a:t>
                      </a:r>
                      <a:r>
                        <a:rPr lang="en-US" altLang="zh-CN" sz="2400" b="1" spc="-109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η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5400">
                      <a:solidFill>
                        <a:srgbClr val="885C37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  <a:solidFill>
                      <a:srgbClr val="4E80B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81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T w="2667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T w="2667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6923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667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  <a:lnR w="25400">
                      <a:solidFill>
                        <a:srgbClr val="885C37"/>
                      </a:solidFill>
                      <a:prstDash val="solid"/>
                    </a:lnR>
                    <a:lnT w="25400">
                      <a:solidFill>
                        <a:srgbClr val="885C37"/>
                      </a:solidFill>
                      <a:prstDash val="solid"/>
                    </a:lnT>
                    <a:lnB w="25400">
                      <a:solidFill>
                        <a:srgbClr val="885C37"/>
                      </a:solidFill>
                      <a:prstDash val="solid"/>
                    </a:lnB>
                    <a:solidFill>
                      <a:srgbClr val="4E80B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400">
                      <a:solidFill>
                        <a:srgbClr val="885C3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2"/>
              <p:cNvSpPr txBox="1"/>
              <p:nvPr/>
            </p:nvSpPr>
            <p:spPr>
              <a:xfrm>
                <a:off x="399272" y="437538"/>
                <a:ext cx="8648241" cy="5555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738504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Summary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of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Laplace</a:t>
                </a:r>
                <a:r>
                  <a:rPr kumimoji="0" lang="en-US" altLang="zh-CN" sz="3600" b="0" i="0" u="none" strike="noStrike" kern="1200" cap="none" spc="6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Mechanism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314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Laplace</a:t>
                </a:r>
                <a:r>
                  <a:rPr kumimoji="0" lang="en-US" altLang="zh-CN" sz="2800" b="0" i="0" u="none" strike="noStrike" kern="1200" cap="none" spc="8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mechanism</a:t>
                </a:r>
                <a:r>
                  <a:rPr kumimoji="0" lang="en-US" altLang="zh-CN" sz="2800" b="0" i="0" u="none" strike="noStrike" kern="1200" cap="none" spc="89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works</a:t>
                </a:r>
                <a:r>
                  <a:rPr kumimoji="0" lang="en-US" altLang="zh-CN" sz="2800" b="0" i="0" u="none" strike="noStrike" kern="1200" cap="none" spc="8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for</a:t>
                </a:r>
                <a:r>
                  <a:rPr kumimoji="0" lang="en-US" altLang="zh-CN" sz="2800" b="0" i="0" u="none" strike="noStrike" kern="1200" cap="none" spc="8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any</a:t>
                </a:r>
                <a:r>
                  <a:rPr kumimoji="0" lang="en-US" altLang="zh-CN" sz="2800" b="1" i="0" u="none" strike="noStrike" kern="1200" cap="none" spc="89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function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that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returns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real</a:t>
                </a:r>
                <a:r>
                  <a:rPr kumimoji="0" lang="en-US" altLang="zh-CN" sz="2800" b="0" i="0" u="none" strike="noStrike" kern="1200" cap="none" spc="-114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number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Given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F(D)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, the Laplace mechanism transforms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F(D)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 into a differentially private algorithm, by adding </a:t>
                </a:r>
                <a:r>
                  <a:rPr kumimoji="0" lang="en-US" altLang="zh-CN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i.i.d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. noise (denoted as </a:t>
                </a: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η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) into each output value of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The noise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η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 is sampled from a Laplace distribution 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Lap(λ )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 with the following pdf: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Pr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⁡(</m:t>
                    </m:r>
                    <m:r>
                      <a:rPr kumimoji="0" lang="zh-CN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𝜂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−|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kumimoji="0" lang="en-US" altLang="zh-C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zh-CN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245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The Laplace mechanism ensures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ε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-differentia privacy if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λ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 ≥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)/ε, where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) is the sensitivity of 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</a:rPr>
                  <a:t>F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51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2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72" y="437538"/>
                <a:ext cx="8648241" cy="5555623"/>
              </a:xfrm>
              <a:prstGeom prst="rect">
                <a:avLst/>
              </a:prstGeom>
              <a:blipFill>
                <a:blip r:embed="rId3"/>
                <a:stretch>
                  <a:fillRect l="-2326" t="-2634" r="-1973" b="-1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323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10"/>
          <p:cNvPicPr>
            <a:picLocks noChangeAspect="1"/>
          </p:cNvPicPr>
          <p:nvPr/>
        </p:nvPicPr>
        <p:blipFill rotWithShape="1">
          <a:blip r:embed="rId3"/>
          <a:srcRect l="4992" t="4762" r="7228" b="3507"/>
          <a:stretch/>
        </p:blipFill>
        <p:spPr>
          <a:xfrm>
            <a:off x="4076240" y="2820319"/>
            <a:ext cx="4682169" cy="369065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20" y="1440180"/>
            <a:ext cx="3970020" cy="800100"/>
          </a:xfrm>
          <a:prstGeom prst="rect">
            <a:avLst/>
          </a:prstGeom>
        </p:spPr>
      </p:pic>
      <p:sp>
        <p:nvSpPr>
          <p:cNvPr id="2" name="TextBox 111"/>
          <p:cNvSpPr txBox="1"/>
          <p:nvPr/>
        </p:nvSpPr>
        <p:spPr>
          <a:xfrm>
            <a:off x="2309748" y="558723"/>
            <a:ext cx="4651688" cy="670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zh-CN" sz="4400" dirty="0">
                <a:solidFill>
                  <a:srgbClr val="000000"/>
                </a:solidFill>
                <a:latin typeface="Calibri"/>
              </a:rPr>
              <a:t>Laplace Distribution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548640" y="1650297"/>
            <a:ext cx="5093062" cy="26084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2400" b="0" i="0" u="none" strike="noStrike" kern="1200" cap="none" spc="6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PDF:</a:t>
            </a:r>
          </a:p>
          <a:p>
            <a:pPr marL="0" marR="0" lvl="0" indent="0" algn="l" defTabSz="914400" rtl="0" eaLnBrk="1" fontAlgn="auto" latinLnBrk="0" hangingPunct="1">
              <a:lnSpc>
                <a:spcPts val="7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2400" b="0" i="0" u="none" strike="noStrike" kern="1200" cap="none" spc="16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Denoted</a:t>
            </a:r>
            <a:r>
              <a:rPr kumimoji="0" lang="en-US" altLang="zh-CN" sz="2400" b="0" i="0" u="none" strike="noStrike" kern="1200" cap="none" spc="1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as</a:t>
            </a:r>
            <a:r>
              <a:rPr kumimoji="0" lang="en-US" altLang="zh-CN" sz="2400" b="0" i="0" u="none" strike="noStrike" kern="1200" cap="none" spc="1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Lap(b)</a:t>
            </a:r>
            <a:r>
              <a:rPr kumimoji="0" lang="en-US" altLang="zh-CN" sz="2400" b="0" i="0" u="none" strike="noStrike" kern="1200" cap="none" spc="13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when</a:t>
            </a:r>
            <a:r>
              <a:rPr kumimoji="0" lang="en-US" altLang="zh-CN" sz="2400" b="0" i="0" u="none" strike="noStrike" kern="1200" cap="none" spc="13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u=0</a:t>
            </a:r>
          </a:p>
          <a:p>
            <a:pPr marL="0" marR="0" lvl="0" indent="0" algn="l" defTabSz="914400" rtl="0" eaLnBrk="1" fontAlgn="auto" latinLnBrk="0" hangingPunct="1">
              <a:lnSpc>
                <a:spcPts val="7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24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2400" b="0" i="0" u="none" strike="noStrike" kern="1200" cap="none" spc="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Mean</a:t>
            </a:r>
            <a:r>
              <a:rPr kumimoji="0" lang="en-US" altLang="zh-CN" sz="2400" b="0" i="0" u="none" strike="noStrike" kern="1200" cap="none" spc="4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6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24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Variance: </a:t>
            </a:r>
            <a:r>
              <a:rPr kumimoji="0" lang="en-US" altLang="zh-CN" sz="2400" b="0" i="0" u="none" strike="noStrike" kern="12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Arial"/>
              </a:rPr>
              <a:t>2b</a:t>
            </a:r>
            <a:r>
              <a:rPr kumimoji="0" lang="en-US" altLang="zh-CN" sz="2400" b="0" i="0" u="none" strike="noStrike" kern="1200" cap="none" spc="5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Arial"/>
              </a:rPr>
              <a:t>2</a:t>
            </a:r>
            <a:endParaRPr kumimoji="0" lang="en-US" altLang="zh-CN" sz="2400" b="0" i="0" u="none" strike="noStrike" kern="1200" cap="none" spc="1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7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15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How much noise for privacy?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2776"/>
                <a:ext cx="8579296" cy="5141168"/>
              </a:xfrm>
            </p:spPr>
            <p:txBody>
              <a:bodyPr/>
              <a:lstStyle/>
              <a:p>
                <a:pPr eaLnBrk="1" hangingPunct="1"/>
                <a:r>
                  <a:rPr lang="en-US" altLang="zh-CN" dirty="0">
                    <a:solidFill>
                      <a:srgbClr val="CC3300"/>
                    </a:solidFill>
                  </a:rPr>
                  <a:t>Global sensitivity</a:t>
                </a:r>
              </a:p>
              <a:p>
                <a:pPr lvl="1" eaLnBrk="1" hangingPunct="1"/>
                <a:r>
                  <a:rPr lang="en-US" altLang="zh-CN" dirty="0"/>
                  <a:t>For any query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  <m:r>
                      <a:rPr lang="en-US" altLang="zh-CN" b="0" i="0" smtClean="0">
                        <a:latin typeface="Cambria Math"/>
                      </a:rPr>
                      <m:t>:</m:t>
                    </m:r>
                    <m:r>
                      <a:rPr lang="en-US" altLang="zh-CN" i="1">
                        <a:latin typeface="Cambria Math"/>
                      </a:rPr>
                      <m:t>𝐷</m:t>
                    </m:r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,where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𝐷</m:t>
                    </m:r>
                  </m:oMath>
                </a14:m>
                <a:r>
                  <a:rPr lang="en-US" altLang="zh-CN" dirty="0"/>
                  <a:t> is a dataset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 is a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-dimension real-valued vector, the global sensitivity of </a:t>
                </a:r>
                <a:r>
                  <a:rPr lang="en-US" altLang="zh-CN" i="1" dirty="0"/>
                  <a:t>f</a:t>
                </a:r>
                <a:r>
                  <a:rPr lang="en-US" altLang="zh-CN" dirty="0"/>
                  <a:t> is defined as</a:t>
                </a:r>
              </a:p>
              <a:p>
                <a:pPr lvl="1" eaLnBrk="1" hangingPunct="1"/>
                <a:endParaRPr lang="en-US" altLang="zh-CN" dirty="0"/>
              </a:p>
              <a:p>
                <a:pPr marL="914400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914400" lvl="2" indent="0" eaLnBrk="1" hangingPunct="1">
                  <a:buNone/>
                </a:pPr>
                <a:endParaRPr lang="en-US" altLang="zh-CN" dirty="0"/>
              </a:p>
              <a:p>
                <a:pPr marL="457200" lvl="1" indent="0" eaLnBrk="1" hangingPunct="1">
                  <a:buNone/>
                </a:pP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𝐷</m:t>
                    </m:r>
                    <m:r>
                      <a:rPr lang="en-US" altLang="zh-CN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dirty="0"/>
                  <a:t>and</a:t>
                </a:r>
                <a:r>
                  <a:rPr lang="en-US" altLang="zh-CN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𝐷</m:t>
                    </m:r>
                  </m:oMath>
                </a14:m>
                <a:r>
                  <a:rPr lang="en-US" altLang="zh-CN" i="1" dirty="0">
                    <a:latin typeface="Cambria Math"/>
                  </a:rPr>
                  <a:t>’  </a:t>
                </a:r>
                <a:r>
                  <a:rPr lang="en-US" altLang="zh-CN" dirty="0"/>
                  <a:t>are two neighboring databases</a:t>
                </a:r>
                <a:endParaRPr lang="en-US" altLang="zh-CN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3075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2776"/>
                <a:ext cx="8579296" cy="5141168"/>
              </a:xfrm>
              <a:blipFill>
                <a:blip r:embed="rId2"/>
                <a:stretch>
                  <a:fillRect l="-1635" t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92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135"/>
          <p:cNvSpPr txBox="1"/>
          <p:nvPr/>
        </p:nvSpPr>
        <p:spPr>
          <a:xfrm>
            <a:off x="548640" y="558723"/>
            <a:ext cx="6402608" cy="2164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16559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Example: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SUM</a:t>
            </a:r>
            <a:r>
              <a:rPr kumimoji="0" lang="en-US" altLang="zh-CN" sz="44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query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3200" b="0" i="0" u="none" strike="noStrike" kern="1200" cap="none" spc="1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Suppose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all</a:t>
            </a:r>
            <a:r>
              <a:rPr kumimoji="0" lang="en-US" altLang="zh-CN" sz="3200" b="0" i="0" u="none" strike="noStrike" kern="1200" cap="none" spc="9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values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x</a:t>
            </a:r>
            <a:r>
              <a:rPr kumimoji="0" lang="en-US" altLang="zh-CN" sz="3200" b="0" i="0" u="none" strike="noStrike" kern="1200" cap="none" spc="9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are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</a:t>
            </a:r>
            <a:r>
              <a:rPr kumimoji="0" lang="en-US" altLang="zh-CN" sz="3200" b="0" i="0" u="none" strike="noStrike" kern="1200" cap="none" spc="89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[a,b]</a:t>
            </a:r>
          </a:p>
          <a:p>
            <a:pPr marL="0" marR="0" lvl="0" indent="0" algn="l" defTabSz="914400" rtl="0" eaLnBrk="1" fontAlgn="auto" latinLnBrk="0" hangingPunct="1">
              <a:lnSpc>
                <a:spcPts val="7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+mn-cs"/>
              </a:rPr>
              <a:t>•</a:t>
            </a:r>
            <a:r>
              <a:rPr kumimoji="0" lang="en-US" altLang="zh-CN" sz="32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Arial"/>
              </a:rPr>
              <a:t> </a:t>
            </a:r>
            <a:r>
              <a:rPr kumimoji="0" lang="en-US" altLang="zh-CN" sz="32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Sensitivity</a:t>
            </a:r>
            <a:r>
              <a:rPr kumimoji="0" lang="en-US" altLang="zh-CN" sz="3200" b="0" i="0" u="none" strike="noStrike" kern="1200" cap="none" spc="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9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=</a:t>
            </a:r>
            <a:r>
              <a:rPr kumimoji="0" lang="en-US" altLang="zh-CN" sz="3200" b="0" i="0" u="none" strike="noStrike" kern="1200" cap="none" spc="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3200" b="0" i="0" u="none" strike="noStrike" kern="1200" cap="none" spc="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b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548640" y="6462674"/>
            <a:ext cx="817323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13050" algn="l"/>
                <a:tab pos="7891271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Module</a:t>
            </a:r>
            <a:r>
              <a:rPr kumimoji="0" lang="en-US" altLang="zh-CN" sz="1200" b="0" i="0" u="none" strike="noStrike" kern="1200" cap="none" spc="-5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	Tutorial: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Privacy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Wild	</a:t>
            </a:r>
            <a:r>
              <a:rPr kumimoji="0" lang="en-US" altLang="zh-CN" sz="1200" b="0" i="0" u="none" strike="noStrike" kern="1200" cap="none" spc="-2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605144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:r>
                  <a:rPr lang="en-US" altLang="zh-CN" dirty="0"/>
                  <a:t>Counting Queries</a:t>
                </a:r>
              </a:p>
              <a:p>
                <a:pPr lvl="2"/>
                <a:r>
                  <a:rPr lang="en-US" altLang="zh-CN" dirty="0"/>
                  <a:t>How many records in the database satisfy property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?</a:t>
                </a:r>
              </a:p>
              <a:p>
                <a:pPr lvl="1"/>
                <a:r>
                  <a:rPr lang="en-US" altLang="zh-CN" dirty="0"/>
                  <a:t>Laplace Mechanism for Counting Queries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(1/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trike="sngStrike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25"/>
          <p:cNvGraphicFramePr>
            <a:graphicFrameLocks noGrp="1"/>
          </p:cNvGraphicFramePr>
          <p:nvPr/>
        </p:nvGraphicFramePr>
        <p:xfrm>
          <a:off x="1043608" y="4581128"/>
          <a:ext cx="19442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Name</a:t>
                      </a:r>
                      <a:endParaRPr lang="en-SG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baseline="0" dirty="0"/>
                        <a:t>Flu</a:t>
                      </a:r>
                      <a:endParaRPr lang="en-SG" sz="1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Hunter</a:t>
                      </a:r>
                      <a:endParaRPr lang="en-SG" sz="1800" b="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1</a:t>
                      </a:r>
                      <a:endParaRPr lang="en-SG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Alice</a:t>
                      </a:r>
                      <a:endParaRPr lang="en-SG" sz="1800" b="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0</a:t>
                      </a:r>
                      <a:endParaRPr lang="en-SG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Bob</a:t>
                      </a:r>
                      <a:endParaRPr lang="en-SG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SG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Eric</a:t>
                      </a:r>
                      <a:endParaRPr lang="en-SG" sz="1800" b="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0</a:t>
                      </a:r>
                      <a:endParaRPr lang="en-SG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Frank</a:t>
                      </a:r>
                      <a:endParaRPr lang="en-SG" sz="1800" b="1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sz="1800" dirty="0"/>
                        <a:t>1</a:t>
                      </a:r>
                      <a:endParaRPr lang="en-SG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491880" y="4797152"/>
                <a:ext cx="43924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count the number of person with flu</a:t>
                </a:r>
              </a:p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=0.1</m:t>
                    </m:r>
                  </m:oMath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Laplace Mechanism outputs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3+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𝐿𝑎𝑝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(10)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797152"/>
                <a:ext cx="4392488" cy="1200329"/>
              </a:xfrm>
              <a:prstGeom prst="rect">
                <a:avLst/>
              </a:prstGeom>
              <a:blipFill>
                <a:blip r:embed="rId3"/>
                <a:stretch>
                  <a:fillRect l="-1250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48064" y="6178481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 random variable drawn from Laplace distribution with </a:t>
                </a:r>
                <a14:m>
                  <m:oMath xmlns:m="http://schemas.openxmlformats.org/officeDocument/2006/math">
                    <m:r>
                      <a:rPr kumimoji="0" lang="zh-CN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=10</m:t>
                    </m:r>
                  </m:oMath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6178481"/>
                <a:ext cx="3888432" cy="646331"/>
              </a:xfrm>
              <a:prstGeom prst="rect">
                <a:avLst/>
              </a:prstGeom>
              <a:blipFill>
                <a:blip r:embed="rId4"/>
                <a:stretch>
                  <a:fillRect l="-1254" t="-5660" r="-47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H="1" flipV="1">
            <a:off x="6948264" y="5949281"/>
            <a:ext cx="72008" cy="3594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1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2100" y="3254375"/>
            <a:ext cx="758825" cy="26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0550" y="511175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1524000" y="0"/>
                </a:lnTo>
                <a:lnTo>
                  <a:pt x="1524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3550" y="511175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1524000" y="0"/>
                </a:lnTo>
                <a:lnTo>
                  <a:pt x="1524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44750" y="511175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1524000" y="0"/>
                </a:lnTo>
                <a:lnTo>
                  <a:pt x="1524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5950" y="511175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0"/>
                </a:moveTo>
                <a:lnTo>
                  <a:pt x="1524000" y="0"/>
                </a:lnTo>
                <a:lnTo>
                  <a:pt x="1524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55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255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950" y="5111750"/>
            <a:ext cx="1524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 marR="0" lvl="0" indent="0" algn="l" defTabSz="914400" rtl="0" eaLnBrk="1" fontAlgn="auto" latinLnBrk="0" hangingPunct="1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Person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23685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1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1950" b="0" i="0" u="none" strike="noStrike" kern="1200" cap="none" spc="-15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</a:t>
            </a:r>
            <a:endParaRPr kumimoji="0" sz="1950" b="0" i="0" u="none" strike="noStrike" kern="1200" cap="none" spc="0" normalizeH="0" baseline="-1709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43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543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4750" y="5111750"/>
            <a:ext cx="1524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4455" marR="0" lvl="0" indent="0" algn="l" defTabSz="914400" rtl="0" eaLnBrk="1" fontAlgn="auto" latinLnBrk="0" hangingPunct="1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Person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23685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1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1950" b="0" i="0" u="none" strike="noStrike" kern="1200" cap="none" spc="-15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2</a:t>
            </a:r>
            <a:endParaRPr kumimoji="0" sz="1950" b="0" i="0" u="none" strike="noStrike" kern="1200" cap="none" spc="0" normalizeH="0" baseline="-1709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831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831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3550" y="5111750"/>
            <a:ext cx="1524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4455" marR="0" lvl="0" indent="0" algn="l" defTabSz="914400" rtl="0" eaLnBrk="1" fontAlgn="auto" latinLnBrk="0" hangingPunct="1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Person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3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23749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1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1950" b="0" i="0" u="none" strike="noStrike" kern="1200" cap="none" spc="-15" normalizeH="0" baseline="-1709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3</a:t>
            </a:r>
            <a:endParaRPr kumimoji="0" sz="1950" b="0" i="0" u="none" strike="noStrike" kern="1200" cap="none" spc="0" normalizeH="0" baseline="-1709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501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50150" y="5568950"/>
            <a:ext cx="685800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0"/>
                </a:moveTo>
                <a:lnTo>
                  <a:pt x="685800" y="0"/>
                </a:lnTo>
                <a:lnTo>
                  <a:pt x="685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40550" y="5111750"/>
            <a:ext cx="1524000" cy="7620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 marR="0" lvl="0" indent="0" algn="l" defTabSz="914400" rtl="0" eaLnBrk="1" fontAlgn="auto" latinLnBrk="0" hangingPunct="1">
              <a:lnSpc>
                <a:spcPts val="2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Person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  <a:p>
            <a:pPr marL="23749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1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2025" b="1" i="1" u="none" strike="noStrike" kern="1200" cap="none" spc="-44" normalizeH="0" baseline="-164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N</a:t>
            </a:r>
            <a:endParaRPr kumimoji="0" sz="2025" b="0" i="0" u="none" strike="noStrike" kern="1200" cap="none" spc="0" normalizeH="0" baseline="-1646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6000" y="5334000"/>
            <a:ext cx="88900" cy="8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24600" y="5334000"/>
            <a:ext cx="88900" cy="8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53200" y="5334000"/>
            <a:ext cx="88900" cy="8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7016" y="4229413"/>
            <a:ext cx="5640070" cy="889000"/>
          </a:xfrm>
          <a:custGeom>
            <a:avLst/>
            <a:gdLst/>
            <a:ahLst/>
            <a:cxnLst/>
            <a:rect l="l" t="t" r="r" b="b"/>
            <a:pathLst>
              <a:path w="5640070" h="889000">
                <a:moveTo>
                  <a:pt x="5504776" y="0"/>
                </a:moveTo>
                <a:lnTo>
                  <a:pt x="5513180" y="56528"/>
                </a:lnTo>
                <a:lnTo>
                  <a:pt x="0" y="876054"/>
                </a:lnTo>
                <a:lnTo>
                  <a:pt x="1866" y="888617"/>
                </a:lnTo>
                <a:lnTo>
                  <a:pt x="5515047" y="69090"/>
                </a:lnTo>
                <a:lnTo>
                  <a:pt x="5604121" y="69090"/>
                </a:lnTo>
                <a:lnTo>
                  <a:pt x="5639733" y="44136"/>
                </a:lnTo>
                <a:lnTo>
                  <a:pt x="5504776" y="0"/>
                </a:lnTo>
                <a:close/>
              </a:path>
              <a:path w="5640070" h="889000">
                <a:moveTo>
                  <a:pt x="5604121" y="69090"/>
                </a:moveTo>
                <a:lnTo>
                  <a:pt x="5515047" y="69090"/>
                </a:lnTo>
                <a:lnTo>
                  <a:pt x="5523450" y="125619"/>
                </a:lnTo>
                <a:lnTo>
                  <a:pt x="5604121" y="69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05385" y="4238820"/>
            <a:ext cx="3811904" cy="879475"/>
          </a:xfrm>
          <a:custGeom>
            <a:avLst/>
            <a:gdLst/>
            <a:ahLst/>
            <a:cxnLst/>
            <a:rect l="l" t="t" r="r" b="b"/>
            <a:pathLst>
              <a:path w="3811904" h="879475">
                <a:moveTo>
                  <a:pt x="3673687" y="0"/>
                </a:moveTo>
                <a:lnTo>
                  <a:pt x="3685965" y="55815"/>
                </a:lnTo>
                <a:lnTo>
                  <a:pt x="0" y="866728"/>
                </a:lnTo>
                <a:lnTo>
                  <a:pt x="2727" y="879130"/>
                </a:lnTo>
                <a:lnTo>
                  <a:pt x="3688694" y="68218"/>
                </a:lnTo>
                <a:lnTo>
                  <a:pt x="3769968" y="68218"/>
                </a:lnTo>
                <a:lnTo>
                  <a:pt x="3811363" y="34729"/>
                </a:lnTo>
                <a:lnTo>
                  <a:pt x="3673687" y="0"/>
                </a:lnTo>
                <a:close/>
              </a:path>
              <a:path w="3811904" h="879475">
                <a:moveTo>
                  <a:pt x="3769968" y="68218"/>
                </a:moveTo>
                <a:lnTo>
                  <a:pt x="3688694" y="68218"/>
                </a:lnTo>
                <a:lnTo>
                  <a:pt x="3700974" y="124033"/>
                </a:lnTo>
                <a:lnTo>
                  <a:pt x="3769968" y="68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33076" y="4264553"/>
            <a:ext cx="1983739" cy="853440"/>
          </a:xfrm>
          <a:custGeom>
            <a:avLst/>
            <a:gdLst/>
            <a:ahLst/>
            <a:cxnLst/>
            <a:rect l="l" t="t" r="r" b="b"/>
            <a:pathLst>
              <a:path w="1983740" h="853439">
                <a:moveTo>
                  <a:pt x="1841968" y="0"/>
                </a:moveTo>
                <a:lnTo>
                  <a:pt x="1864236" y="52632"/>
                </a:lnTo>
                <a:lnTo>
                  <a:pt x="0" y="841348"/>
                </a:lnTo>
                <a:lnTo>
                  <a:pt x="4947" y="853045"/>
                </a:lnTo>
                <a:lnTo>
                  <a:pt x="1869184" y="64329"/>
                </a:lnTo>
                <a:lnTo>
                  <a:pt x="1936410" y="64329"/>
                </a:lnTo>
                <a:lnTo>
                  <a:pt x="1983673" y="8996"/>
                </a:lnTo>
                <a:lnTo>
                  <a:pt x="1841968" y="0"/>
                </a:lnTo>
                <a:close/>
              </a:path>
              <a:path w="1983740" h="853439">
                <a:moveTo>
                  <a:pt x="1936410" y="64329"/>
                </a:moveTo>
                <a:lnTo>
                  <a:pt x="1869184" y="64329"/>
                </a:lnTo>
                <a:lnTo>
                  <a:pt x="1891452" y="116961"/>
                </a:lnTo>
                <a:lnTo>
                  <a:pt x="1936410" y="64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16750" y="4273550"/>
            <a:ext cx="690880" cy="842644"/>
          </a:xfrm>
          <a:custGeom>
            <a:avLst/>
            <a:gdLst/>
            <a:ahLst/>
            <a:cxnLst/>
            <a:rect l="l" t="t" r="r" b="b"/>
            <a:pathLst>
              <a:path w="690879" h="842645">
                <a:moveTo>
                  <a:pt x="91915" y="102313"/>
                </a:moveTo>
                <a:lnTo>
                  <a:pt x="75506" y="102313"/>
                </a:lnTo>
                <a:lnTo>
                  <a:pt x="680885" y="842220"/>
                </a:lnTo>
                <a:lnTo>
                  <a:pt x="690714" y="834179"/>
                </a:lnTo>
                <a:lnTo>
                  <a:pt x="91915" y="102313"/>
                </a:lnTo>
                <a:close/>
              </a:path>
              <a:path w="690879" h="842645">
                <a:moveTo>
                  <a:pt x="0" y="0"/>
                </a:moveTo>
                <a:lnTo>
                  <a:pt x="31275" y="138503"/>
                </a:lnTo>
                <a:lnTo>
                  <a:pt x="75506" y="102313"/>
                </a:lnTo>
                <a:lnTo>
                  <a:pt x="91915" y="102313"/>
                </a:lnTo>
                <a:lnTo>
                  <a:pt x="85336" y="94272"/>
                </a:lnTo>
                <a:lnTo>
                  <a:pt x="129567" y="580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87950" y="3295651"/>
            <a:ext cx="990600" cy="127000"/>
          </a:xfrm>
          <a:custGeom>
            <a:avLst/>
            <a:gdLst/>
            <a:ahLst/>
            <a:cxnLst/>
            <a:rect l="l" t="t" r="r" b="b"/>
            <a:pathLst>
              <a:path w="99060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9850"/>
                </a:lnTo>
                <a:lnTo>
                  <a:pt x="990600" y="69848"/>
                </a:lnTo>
                <a:lnTo>
                  <a:pt x="990600" y="57150"/>
                </a:lnTo>
                <a:lnTo>
                  <a:pt x="127000" y="57150"/>
                </a:lnTo>
                <a:lnTo>
                  <a:pt x="127000" y="0"/>
                </a:lnTo>
                <a:close/>
              </a:path>
              <a:path w="990600" h="127000">
                <a:moveTo>
                  <a:pt x="990600" y="57148"/>
                </a:moveTo>
                <a:lnTo>
                  <a:pt x="127000" y="57150"/>
                </a:lnTo>
                <a:lnTo>
                  <a:pt x="99060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78550" y="2444750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1676400" h="1828800">
                <a:moveTo>
                  <a:pt x="1396993" y="0"/>
                </a:moveTo>
                <a:lnTo>
                  <a:pt x="279406" y="0"/>
                </a:lnTo>
                <a:lnTo>
                  <a:pt x="234085" y="3656"/>
                </a:lnTo>
                <a:lnTo>
                  <a:pt x="191092" y="14244"/>
                </a:lnTo>
                <a:lnTo>
                  <a:pt x="151002" y="31186"/>
                </a:lnTo>
                <a:lnTo>
                  <a:pt x="114392" y="53909"/>
                </a:lnTo>
                <a:lnTo>
                  <a:pt x="81835" y="81835"/>
                </a:lnTo>
                <a:lnTo>
                  <a:pt x="53909" y="114392"/>
                </a:lnTo>
                <a:lnTo>
                  <a:pt x="31186" y="151002"/>
                </a:lnTo>
                <a:lnTo>
                  <a:pt x="14244" y="191092"/>
                </a:lnTo>
                <a:lnTo>
                  <a:pt x="3656" y="234085"/>
                </a:lnTo>
                <a:lnTo>
                  <a:pt x="0" y="279406"/>
                </a:lnTo>
                <a:lnTo>
                  <a:pt x="0" y="1549393"/>
                </a:lnTo>
                <a:lnTo>
                  <a:pt x="3656" y="1594714"/>
                </a:lnTo>
                <a:lnTo>
                  <a:pt x="14244" y="1637707"/>
                </a:lnTo>
                <a:lnTo>
                  <a:pt x="31186" y="1677797"/>
                </a:lnTo>
                <a:lnTo>
                  <a:pt x="53909" y="1714407"/>
                </a:lnTo>
                <a:lnTo>
                  <a:pt x="81835" y="1746964"/>
                </a:lnTo>
                <a:lnTo>
                  <a:pt x="114392" y="1774890"/>
                </a:lnTo>
                <a:lnTo>
                  <a:pt x="151002" y="1797613"/>
                </a:lnTo>
                <a:lnTo>
                  <a:pt x="191092" y="1814555"/>
                </a:lnTo>
                <a:lnTo>
                  <a:pt x="234085" y="1825143"/>
                </a:lnTo>
                <a:lnTo>
                  <a:pt x="279406" y="1828800"/>
                </a:lnTo>
                <a:lnTo>
                  <a:pt x="1396993" y="1828800"/>
                </a:lnTo>
                <a:lnTo>
                  <a:pt x="1442314" y="1825143"/>
                </a:lnTo>
                <a:lnTo>
                  <a:pt x="1485307" y="1814555"/>
                </a:lnTo>
                <a:lnTo>
                  <a:pt x="1525397" y="1797613"/>
                </a:lnTo>
                <a:lnTo>
                  <a:pt x="1562007" y="1774890"/>
                </a:lnTo>
                <a:lnTo>
                  <a:pt x="1594564" y="1746964"/>
                </a:lnTo>
                <a:lnTo>
                  <a:pt x="1622490" y="1714407"/>
                </a:lnTo>
                <a:lnTo>
                  <a:pt x="1645213" y="1677797"/>
                </a:lnTo>
                <a:lnTo>
                  <a:pt x="1662155" y="1637707"/>
                </a:lnTo>
                <a:lnTo>
                  <a:pt x="1672743" y="1594714"/>
                </a:lnTo>
                <a:lnTo>
                  <a:pt x="1676400" y="1549393"/>
                </a:lnTo>
                <a:lnTo>
                  <a:pt x="1676400" y="279406"/>
                </a:lnTo>
                <a:lnTo>
                  <a:pt x="1672743" y="234085"/>
                </a:lnTo>
                <a:lnTo>
                  <a:pt x="1662155" y="191092"/>
                </a:lnTo>
                <a:lnTo>
                  <a:pt x="1645213" y="151002"/>
                </a:lnTo>
                <a:lnTo>
                  <a:pt x="1622490" y="114392"/>
                </a:lnTo>
                <a:lnTo>
                  <a:pt x="1594564" y="81835"/>
                </a:lnTo>
                <a:lnTo>
                  <a:pt x="1562007" y="53909"/>
                </a:lnTo>
                <a:lnTo>
                  <a:pt x="1525397" y="31186"/>
                </a:lnTo>
                <a:lnTo>
                  <a:pt x="1485307" y="14244"/>
                </a:lnTo>
                <a:lnTo>
                  <a:pt x="1442314" y="3656"/>
                </a:lnTo>
                <a:lnTo>
                  <a:pt x="1396993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78550" y="2444750"/>
            <a:ext cx="1676400" cy="1828800"/>
          </a:xfrm>
          <a:custGeom>
            <a:avLst/>
            <a:gdLst/>
            <a:ahLst/>
            <a:cxnLst/>
            <a:rect l="l" t="t" r="r" b="b"/>
            <a:pathLst>
              <a:path w="1676400" h="1828800">
                <a:moveTo>
                  <a:pt x="0" y="279406"/>
                </a:moveTo>
                <a:lnTo>
                  <a:pt x="3656" y="234084"/>
                </a:lnTo>
                <a:lnTo>
                  <a:pt x="14244" y="191092"/>
                </a:lnTo>
                <a:lnTo>
                  <a:pt x="31186" y="151002"/>
                </a:lnTo>
                <a:lnTo>
                  <a:pt x="53909" y="114392"/>
                </a:lnTo>
                <a:lnTo>
                  <a:pt x="81836" y="81836"/>
                </a:lnTo>
                <a:lnTo>
                  <a:pt x="114392" y="53909"/>
                </a:lnTo>
                <a:lnTo>
                  <a:pt x="151002" y="31186"/>
                </a:lnTo>
                <a:lnTo>
                  <a:pt x="191092" y="14244"/>
                </a:lnTo>
                <a:lnTo>
                  <a:pt x="234084" y="3656"/>
                </a:lnTo>
                <a:lnTo>
                  <a:pt x="279406" y="0"/>
                </a:lnTo>
                <a:lnTo>
                  <a:pt x="1396994" y="0"/>
                </a:lnTo>
                <a:lnTo>
                  <a:pt x="1442315" y="3656"/>
                </a:lnTo>
                <a:lnTo>
                  <a:pt x="1485308" y="14244"/>
                </a:lnTo>
                <a:lnTo>
                  <a:pt x="1525397" y="31186"/>
                </a:lnTo>
                <a:lnTo>
                  <a:pt x="1562007" y="53909"/>
                </a:lnTo>
                <a:lnTo>
                  <a:pt x="1594564" y="81836"/>
                </a:lnTo>
                <a:lnTo>
                  <a:pt x="1622490" y="114392"/>
                </a:lnTo>
                <a:lnTo>
                  <a:pt x="1645213" y="151002"/>
                </a:lnTo>
                <a:lnTo>
                  <a:pt x="1662155" y="191092"/>
                </a:lnTo>
                <a:lnTo>
                  <a:pt x="1672743" y="234084"/>
                </a:lnTo>
                <a:lnTo>
                  <a:pt x="1676400" y="279406"/>
                </a:lnTo>
                <a:lnTo>
                  <a:pt x="1676400" y="1549394"/>
                </a:lnTo>
                <a:lnTo>
                  <a:pt x="1672743" y="1594715"/>
                </a:lnTo>
                <a:lnTo>
                  <a:pt x="1662155" y="1637708"/>
                </a:lnTo>
                <a:lnTo>
                  <a:pt x="1645213" y="1677797"/>
                </a:lnTo>
                <a:lnTo>
                  <a:pt x="1622490" y="1714407"/>
                </a:lnTo>
                <a:lnTo>
                  <a:pt x="1594564" y="1746964"/>
                </a:lnTo>
                <a:lnTo>
                  <a:pt x="1562007" y="1774890"/>
                </a:lnTo>
                <a:lnTo>
                  <a:pt x="1525397" y="1797613"/>
                </a:lnTo>
                <a:lnTo>
                  <a:pt x="1485308" y="1814555"/>
                </a:lnTo>
                <a:lnTo>
                  <a:pt x="1442315" y="1825143"/>
                </a:lnTo>
                <a:lnTo>
                  <a:pt x="1396994" y="1828800"/>
                </a:lnTo>
                <a:lnTo>
                  <a:pt x="279406" y="1828800"/>
                </a:lnTo>
                <a:lnTo>
                  <a:pt x="234084" y="1825143"/>
                </a:lnTo>
                <a:lnTo>
                  <a:pt x="191092" y="1814555"/>
                </a:lnTo>
                <a:lnTo>
                  <a:pt x="151002" y="1797613"/>
                </a:lnTo>
                <a:lnTo>
                  <a:pt x="114392" y="1774890"/>
                </a:lnTo>
                <a:lnTo>
                  <a:pt x="81836" y="1746964"/>
                </a:lnTo>
                <a:lnTo>
                  <a:pt x="53909" y="1714407"/>
                </a:lnTo>
                <a:lnTo>
                  <a:pt x="31186" y="1677797"/>
                </a:lnTo>
                <a:lnTo>
                  <a:pt x="14244" y="1637708"/>
                </a:lnTo>
                <a:lnTo>
                  <a:pt x="3656" y="1594715"/>
                </a:lnTo>
                <a:lnTo>
                  <a:pt x="0" y="1549394"/>
                </a:lnTo>
                <a:lnTo>
                  <a:pt x="0" y="27940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40548" y="3254375"/>
            <a:ext cx="609600" cy="866775"/>
          </a:xfrm>
          <a:custGeom>
            <a:avLst/>
            <a:gdLst/>
            <a:ahLst/>
            <a:cxnLst/>
            <a:rect l="l" t="t" r="r" b="b"/>
            <a:pathLst>
              <a:path w="609600" h="866775">
                <a:moveTo>
                  <a:pt x="1" y="0"/>
                </a:moveTo>
                <a:lnTo>
                  <a:pt x="0" y="742950"/>
                </a:lnTo>
                <a:lnTo>
                  <a:pt x="23952" y="791148"/>
                </a:lnTo>
                <a:lnTo>
                  <a:pt x="89274" y="830507"/>
                </a:lnTo>
                <a:lnTo>
                  <a:pt x="134383" y="845627"/>
                </a:lnTo>
                <a:lnTo>
                  <a:pt x="186158" y="857044"/>
                </a:lnTo>
                <a:lnTo>
                  <a:pt x="243373" y="864259"/>
                </a:lnTo>
                <a:lnTo>
                  <a:pt x="304801" y="866775"/>
                </a:lnTo>
                <a:lnTo>
                  <a:pt x="366228" y="864259"/>
                </a:lnTo>
                <a:lnTo>
                  <a:pt x="423443" y="857044"/>
                </a:lnTo>
                <a:lnTo>
                  <a:pt x="475217" y="845627"/>
                </a:lnTo>
                <a:lnTo>
                  <a:pt x="520327" y="830507"/>
                </a:lnTo>
                <a:lnTo>
                  <a:pt x="557546" y="812181"/>
                </a:lnTo>
                <a:lnTo>
                  <a:pt x="603408" y="767905"/>
                </a:lnTo>
                <a:lnTo>
                  <a:pt x="609602" y="123825"/>
                </a:lnTo>
                <a:lnTo>
                  <a:pt x="304801" y="123825"/>
                </a:lnTo>
                <a:lnTo>
                  <a:pt x="243373" y="121309"/>
                </a:lnTo>
                <a:lnTo>
                  <a:pt x="186159" y="114094"/>
                </a:lnTo>
                <a:lnTo>
                  <a:pt x="134384" y="102677"/>
                </a:lnTo>
                <a:lnTo>
                  <a:pt x="89275" y="87557"/>
                </a:lnTo>
                <a:lnTo>
                  <a:pt x="52056" y="69231"/>
                </a:lnTo>
                <a:lnTo>
                  <a:pt x="6193" y="24955"/>
                </a:lnTo>
                <a:lnTo>
                  <a:pt x="1" y="0"/>
                </a:lnTo>
                <a:close/>
              </a:path>
              <a:path w="609600" h="866775">
                <a:moveTo>
                  <a:pt x="609602" y="0"/>
                </a:moveTo>
                <a:lnTo>
                  <a:pt x="585649" y="48198"/>
                </a:lnTo>
                <a:lnTo>
                  <a:pt x="520328" y="87557"/>
                </a:lnTo>
                <a:lnTo>
                  <a:pt x="475218" y="102677"/>
                </a:lnTo>
                <a:lnTo>
                  <a:pt x="423443" y="114094"/>
                </a:lnTo>
                <a:lnTo>
                  <a:pt x="366229" y="121309"/>
                </a:lnTo>
                <a:lnTo>
                  <a:pt x="304801" y="123825"/>
                </a:lnTo>
                <a:lnTo>
                  <a:pt x="609602" y="123825"/>
                </a:lnTo>
                <a:lnTo>
                  <a:pt x="609602" y="0"/>
                </a:lnTo>
                <a:close/>
              </a:path>
            </a:pathLst>
          </a:custGeom>
          <a:solidFill>
            <a:srgbClr val="CC99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40550" y="3130550"/>
            <a:ext cx="609600" cy="247650"/>
          </a:xfrm>
          <a:custGeom>
            <a:avLst/>
            <a:gdLst/>
            <a:ahLst/>
            <a:cxnLst/>
            <a:rect l="l" t="t" r="r" b="b"/>
            <a:pathLst>
              <a:path w="609600" h="247650">
                <a:moveTo>
                  <a:pt x="304800" y="0"/>
                </a:moveTo>
                <a:lnTo>
                  <a:pt x="243372" y="2515"/>
                </a:lnTo>
                <a:lnTo>
                  <a:pt x="186158" y="9730"/>
                </a:lnTo>
                <a:lnTo>
                  <a:pt x="134383" y="21147"/>
                </a:lnTo>
                <a:lnTo>
                  <a:pt x="89274" y="36267"/>
                </a:lnTo>
                <a:lnTo>
                  <a:pt x="52055" y="54593"/>
                </a:lnTo>
                <a:lnTo>
                  <a:pt x="6192" y="98869"/>
                </a:lnTo>
                <a:lnTo>
                  <a:pt x="0" y="123825"/>
                </a:lnTo>
                <a:lnTo>
                  <a:pt x="6192" y="148780"/>
                </a:lnTo>
                <a:lnTo>
                  <a:pt x="52055" y="193056"/>
                </a:lnTo>
                <a:lnTo>
                  <a:pt x="89274" y="211382"/>
                </a:lnTo>
                <a:lnTo>
                  <a:pt x="134383" y="226502"/>
                </a:lnTo>
                <a:lnTo>
                  <a:pt x="186158" y="237919"/>
                </a:lnTo>
                <a:lnTo>
                  <a:pt x="243372" y="245134"/>
                </a:lnTo>
                <a:lnTo>
                  <a:pt x="304800" y="247650"/>
                </a:lnTo>
                <a:lnTo>
                  <a:pt x="366228" y="245134"/>
                </a:lnTo>
                <a:lnTo>
                  <a:pt x="423442" y="237919"/>
                </a:lnTo>
                <a:lnTo>
                  <a:pt x="475217" y="226502"/>
                </a:lnTo>
                <a:lnTo>
                  <a:pt x="520327" y="211382"/>
                </a:lnTo>
                <a:lnTo>
                  <a:pt x="557546" y="193056"/>
                </a:lnTo>
                <a:lnTo>
                  <a:pt x="603408" y="148780"/>
                </a:lnTo>
                <a:lnTo>
                  <a:pt x="609601" y="123825"/>
                </a:lnTo>
                <a:lnTo>
                  <a:pt x="603408" y="98869"/>
                </a:lnTo>
                <a:lnTo>
                  <a:pt x="557546" y="54593"/>
                </a:lnTo>
                <a:lnTo>
                  <a:pt x="520327" y="36267"/>
                </a:lnTo>
                <a:lnTo>
                  <a:pt x="475217" y="21147"/>
                </a:lnTo>
                <a:lnTo>
                  <a:pt x="423442" y="9730"/>
                </a:lnTo>
                <a:lnTo>
                  <a:pt x="366228" y="2515"/>
                </a:lnTo>
                <a:lnTo>
                  <a:pt x="304800" y="0"/>
                </a:lnTo>
                <a:close/>
              </a:path>
            </a:pathLst>
          </a:custGeom>
          <a:solidFill>
            <a:srgbClr val="E0C2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40549" y="3130550"/>
            <a:ext cx="609600" cy="247650"/>
          </a:xfrm>
          <a:custGeom>
            <a:avLst/>
            <a:gdLst/>
            <a:ahLst/>
            <a:cxnLst/>
            <a:rect l="l" t="t" r="r" b="b"/>
            <a:pathLst>
              <a:path w="609600" h="247650">
                <a:moveTo>
                  <a:pt x="609601" y="123825"/>
                </a:moveTo>
                <a:lnTo>
                  <a:pt x="585648" y="172023"/>
                </a:lnTo>
                <a:lnTo>
                  <a:pt x="520327" y="211382"/>
                </a:lnTo>
                <a:lnTo>
                  <a:pt x="475217" y="226502"/>
                </a:lnTo>
                <a:lnTo>
                  <a:pt x="423442" y="237919"/>
                </a:lnTo>
                <a:lnTo>
                  <a:pt x="366228" y="245134"/>
                </a:lnTo>
                <a:lnTo>
                  <a:pt x="304800" y="247650"/>
                </a:lnTo>
                <a:lnTo>
                  <a:pt x="243372" y="245134"/>
                </a:lnTo>
                <a:lnTo>
                  <a:pt x="186158" y="237919"/>
                </a:lnTo>
                <a:lnTo>
                  <a:pt x="134383" y="226502"/>
                </a:lnTo>
                <a:lnTo>
                  <a:pt x="89274" y="211382"/>
                </a:lnTo>
                <a:lnTo>
                  <a:pt x="52055" y="193056"/>
                </a:lnTo>
                <a:lnTo>
                  <a:pt x="6192" y="148780"/>
                </a:lnTo>
                <a:lnTo>
                  <a:pt x="0" y="123825"/>
                </a:lnTo>
                <a:lnTo>
                  <a:pt x="6192" y="98869"/>
                </a:lnTo>
                <a:lnTo>
                  <a:pt x="52055" y="54593"/>
                </a:lnTo>
                <a:lnTo>
                  <a:pt x="89274" y="36267"/>
                </a:lnTo>
                <a:lnTo>
                  <a:pt x="134383" y="21147"/>
                </a:lnTo>
                <a:lnTo>
                  <a:pt x="186158" y="9730"/>
                </a:lnTo>
                <a:lnTo>
                  <a:pt x="243372" y="2515"/>
                </a:lnTo>
                <a:lnTo>
                  <a:pt x="304800" y="0"/>
                </a:lnTo>
                <a:lnTo>
                  <a:pt x="366228" y="2515"/>
                </a:lnTo>
                <a:lnTo>
                  <a:pt x="423442" y="9730"/>
                </a:lnTo>
                <a:lnTo>
                  <a:pt x="475217" y="21147"/>
                </a:lnTo>
                <a:lnTo>
                  <a:pt x="520327" y="36267"/>
                </a:lnTo>
                <a:lnTo>
                  <a:pt x="557545" y="54593"/>
                </a:lnTo>
                <a:lnTo>
                  <a:pt x="603408" y="98869"/>
                </a:lnTo>
                <a:lnTo>
                  <a:pt x="609601" y="1238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40549" y="3254375"/>
            <a:ext cx="609600" cy="866775"/>
          </a:xfrm>
          <a:custGeom>
            <a:avLst/>
            <a:gdLst/>
            <a:ahLst/>
            <a:cxnLst/>
            <a:rect l="l" t="t" r="r" b="b"/>
            <a:pathLst>
              <a:path w="609600" h="866775">
                <a:moveTo>
                  <a:pt x="609601" y="0"/>
                </a:moveTo>
                <a:lnTo>
                  <a:pt x="609601" y="742950"/>
                </a:lnTo>
                <a:lnTo>
                  <a:pt x="603408" y="767905"/>
                </a:lnTo>
                <a:lnTo>
                  <a:pt x="557545" y="812181"/>
                </a:lnTo>
                <a:lnTo>
                  <a:pt x="520327" y="830507"/>
                </a:lnTo>
                <a:lnTo>
                  <a:pt x="475217" y="845627"/>
                </a:lnTo>
                <a:lnTo>
                  <a:pt x="423442" y="857044"/>
                </a:lnTo>
                <a:lnTo>
                  <a:pt x="366228" y="864259"/>
                </a:lnTo>
                <a:lnTo>
                  <a:pt x="304800" y="866775"/>
                </a:lnTo>
                <a:lnTo>
                  <a:pt x="243372" y="864259"/>
                </a:lnTo>
                <a:lnTo>
                  <a:pt x="186158" y="857044"/>
                </a:lnTo>
                <a:lnTo>
                  <a:pt x="134383" y="845627"/>
                </a:lnTo>
                <a:lnTo>
                  <a:pt x="89274" y="830507"/>
                </a:lnTo>
                <a:lnTo>
                  <a:pt x="52055" y="812181"/>
                </a:lnTo>
                <a:lnTo>
                  <a:pt x="6192" y="767905"/>
                </a:lnTo>
                <a:lnTo>
                  <a:pt x="0" y="742950"/>
                </a:ln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21588" y="2598420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v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41356" y="3485893"/>
            <a:ext cx="39624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50" b="1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DB</a:t>
            </a: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076950" y="381635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139700" y="0"/>
                </a:moveTo>
                <a:lnTo>
                  <a:pt x="69188" y="25140"/>
                </a:lnTo>
                <a:lnTo>
                  <a:pt x="40915" y="53934"/>
                </a:lnTo>
                <a:lnTo>
                  <a:pt x="19072" y="91203"/>
                </a:lnTo>
                <a:lnTo>
                  <a:pt x="4989" y="135193"/>
                </a:lnTo>
                <a:lnTo>
                  <a:pt x="0" y="184150"/>
                </a:lnTo>
                <a:lnTo>
                  <a:pt x="1288" y="209155"/>
                </a:lnTo>
                <a:lnTo>
                  <a:pt x="5122" y="233589"/>
                </a:lnTo>
                <a:lnTo>
                  <a:pt x="11430" y="257114"/>
                </a:lnTo>
                <a:lnTo>
                  <a:pt x="20139" y="279396"/>
                </a:lnTo>
                <a:lnTo>
                  <a:pt x="64029" y="244425"/>
                </a:lnTo>
                <a:lnTo>
                  <a:pt x="58518" y="230327"/>
                </a:lnTo>
                <a:lnTo>
                  <a:pt x="54529" y="215438"/>
                </a:lnTo>
                <a:lnTo>
                  <a:pt x="52105" y="199975"/>
                </a:lnTo>
                <a:lnTo>
                  <a:pt x="51287" y="184150"/>
                </a:lnTo>
                <a:lnTo>
                  <a:pt x="58235" y="138785"/>
                </a:lnTo>
                <a:lnTo>
                  <a:pt x="77182" y="101740"/>
                </a:lnTo>
                <a:lnTo>
                  <a:pt x="105285" y="76765"/>
                </a:lnTo>
                <a:lnTo>
                  <a:pt x="139700" y="67607"/>
                </a:lnTo>
                <a:lnTo>
                  <a:pt x="246493" y="67607"/>
                </a:lnTo>
                <a:lnTo>
                  <a:pt x="238479" y="53934"/>
                </a:lnTo>
                <a:lnTo>
                  <a:pt x="210205" y="25140"/>
                </a:lnTo>
                <a:lnTo>
                  <a:pt x="176834" y="6577"/>
                </a:lnTo>
                <a:lnTo>
                  <a:pt x="139700" y="0"/>
                </a:lnTo>
                <a:close/>
              </a:path>
              <a:path w="279400" h="279400">
                <a:moveTo>
                  <a:pt x="246493" y="67607"/>
                </a:moveTo>
                <a:lnTo>
                  <a:pt x="139700" y="67607"/>
                </a:lnTo>
                <a:lnTo>
                  <a:pt x="174109" y="76765"/>
                </a:lnTo>
                <a:lnTo>
                  <a:pt x="202212" y="101740"/>
                </a:lnTo>
                <a:lnTo>
                  <a:pt x="221162" y="138785"/>
                </a:lnTo>
                <a:lnTo>
                  <a:pt x="228112" y="184150"/>
                </a:lnTo>
                <a:lnTo>
                  <a:pt x="227292" y="199975"/>
                </a:lnTo>
                <a:lnTo>
                  <a:pt x="224863" y="215438"/>
                </a:lnTo>
                <a:lnTo>
                  <a:pt x="220870" y="230327"/>
                </a:lnTo>
                <a:lnTo>
                  <a:pt x="215357" y="244425"/>
                </a:lnTo>
                <a:lnTo>
                  <a:pt x="259246" y="279396"/>
                </a:lnTo>
                <a:lnTo>
                  <a:pt x="267956" y="257114"/>
                </a:lnTo>
                <a:lnTo>
                  <a:pt x="274266" y="233589"/>
                </a:lnTo>
                <a:lnTo>
                  <a:pt x="278104" y="209155"/>
                </a:lnTo>
                <a:lnTo>
                  <a:pt x="279400" y="184150"/>
                </a:lnTo>
                <a:lnTo>
                  <a:pt x="274409" y="135193"/>
                </a:lnTo>
                <a:lnTo>
                  <a:pt x="260324" y="91203"/>
                </a:lnTo>
                <a:lnTo>
                  <a:pt x="246493" y="67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76950" y="3816350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>
                <a:moveTo>
                  <a:pt x="64029" y="244425"/>
                </a:moveTo>
                <a:lnTo>
                  <a:pt x="58518" y="230326"/>
                </a:lnTo>
                <a:lnTo>
                  <a:pt x="54529" y="215438"/>
                </a:lnTo>
                <a:lnTo>
                  <a:pt x="52105" y="199974"/>
                </a:lnTo>
                <a:lnTo>
                  <a:pt x="51288" y="184150"/>
                </a:lnTo>
                <a:lnTo>
                  <a:pt x="58235" y="138785"/>
                </a:lnTo>
                <a:lnTo>
                  <a:pt x="77182" y="101740"/>
                </a:lnTo>
                <a:lnTo>
                  <a:pt x="105285" y="76765"/>
                </a:lnTo>
                <a:lnTo>
                  <a:pt x="139700" y="67606"/>
                </a:lnTo>
                <a:lnTo>
                  <a:pt x="174109" y="76765"/>
                </a:lnTo>
                <a:lnTo>
                  <a:pt x="202212" y="101740"/>
                </a:lnTo>
                <a:lnTo>
                  <a:pt x="221162" y="138785"/>
                </a:lnTo>
                <a:lnTo>
                  <a:pt x="228112" y="184150"/>
                </a:lnTo>
                <a:lnTo>
                  <a:pt x="227292" y="199974"/>
                </a:lnTo>
                <a:lnTo>
                  <a:pt x="224863" y="215438"/>
                </a:lnTo>
                <a:lnTo>
                  <a:pt x="220870" y="230326"/>
                </a:lnTo>
                <a:lnTo>
                  <a:pt x="215357" y="244425"/>
                </a:lnTo>
                <a:lnTo>
                  <a:pt x="259247" y="279396"/>
                </a:lnTo>
                <a:lnTo>
                  <a:pt x="267956" y="257114"/>
                </a:lnTo>
                <a:lnTo>
                  <a:pt x="274266" y="233589"/>
                </a:lnTo>
                <a:lnTo>
                  <a:pt x="278104" y="209155"/>
                </a:lnTo>
                <a:lnTo>
                  <a:pt x="279400" y="184150"/>
                </a:lnTo>
                <a:lnTo>
                  <a:pt x="274409" y="135193"/>
                </a:lnTo>
                <a:lnTo>
                  <a:pt x="260324" y="91203"/>
                </a:lnTo>
                <a:lnTo>
                  <a:pt x="238479" y="53934"/>
                </a:lnTo>
                <a:lnTo>
                  <a:pt x="210205" y="25140"/>
                </a:lnTo>
                <a:lnTo>
                  <a:pt x="176834" y="6577"/>
                </a:lnTo>
                <a:lnTo>
                  <a:pt x="139700" y="0"/>
                </a:lnTo>
                <a:lnTo>
                  <a:pt x="102560" y="6577"/>
                </a:lnTo>
                <a:lnTo>
                  <a:pt x="69188" y="25140"/>
                </a:lnTo>
                <a:lnTo>
                  <a:pt x="40915" y="53934"/>
                </a:lnTo>
                <a:lnTo>
                  <a:pt x="19072" y="91203"/>
                </a:lnTo>
                <a:lnTo>
                  <a:pt x="4989" y="135193"/>
                </a:lnTo>
                <a:lnTo>
                  <a:pt x="0" y="184150"/>
                </a:lnTo>
                <a:lnTo>
                  <a:pt x="1287" y="209155"/>
                </a:lnTo>
                <a:lnTo>
                  <a:pt x="5122" y="233589"/>
                </a:lnTo>
                <a:lnTo>
                  <a:pt x="11430" y="257114"/>
                </a:lnTo>
                <a:lnTo>
                  <a:pt x="20140" y="279396"/>
                </a:lnTo>
                <a:lnTo>
                  <a:pt x="64029" y="2444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9800" y="4025900"/>
            <a:ext cx="381000" cy="317500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0" y="0"/>
                </a:lnTo>
                <a:lnTo>
                  <a:pt x="0" y="158750"/>
                </a:lnTo>
                <a:lnTo>
                  <a:pt x="6804" y="200952"/>
                </a:lnTo>
                <a:lnTo>
                  <a:pt x="26008" y="238874"/>
                </a:lnTo>
                <a:lnTo>
                  <a:pt x="55796" y="271003"/>
                </a:lnTo>
                <a:lnTo>
                  <a:pt x="94350" y="295826"/>
                </a:lnTo>
                <a:lnTo>
                  <a:pt x="139857" y="311829"/>
                </a:lnTo>
                <a:lnTo>
                  <a:pt x="190500" y="317500"/>
                </a:lnTo>
                <a:lnTo>
                  <a:pt x="241142" y="311829"/>
                </a:lnTo>
                <a:lnTo>
                  <a:pt x="286649" y="295826"/>
                </a:lnTo>
                <a:lnTo>
                  <a:pt x="325203" y="271003"/>
                </a:lnTo>
                <a:lnTo>
                  <a:pt x="354991" y="238874"/>
                </a:lnTo>
                <a:lnTo>
                  <a:pt x="374195" y="200952"/>
                </a:lnTo>
                <a:lnTo>
                  <a:pt x="381000" y="158750"/>
                </a:lnTo>
                <a:lnTo>
                  <a:pt x="381000" y="0"/>
                </a:lnTo>
                <a:close/>
              </a:path>
            </a:pathLst>
          </a:custGeom>
          <a:solidFill>
            <a:srgbClr val="96969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19800" y="4025900"/>
            <a:ext cx="381000" cy="317500"/>
          </a:xfrm>
          <a:custGeom>
            <a:avLst/>
            <a:gdLst/>
            <a:ahLst/>
            <a:cxnLst/>
            <a:rect l="l" t="t" r="r" b="b"/>
            <a:pathLst>
              <a:path w="381000" h="317500">
                <a:moveTo>
                  <a:pt x="381000" y="0"/>
                </a:moveTo>
                <a:lnTo>
                  <a:pt x="381000" y="158750"/>
                </a:lnTo>
                <a:lnTo>
                  <a:pt x="374195" y="200952"/>
                </a:lnTo>
                <a:lnTo>
                  <a:pt x="354991" y="238874"/>
                </a:lnTo>
                <a:lnTo>
                  <a:pt x="325203" y="271003"/>
                </a:lnTo>
                <a:lnTo>
                  <a:pt x="286649" y="295825"/>
                </a:lnTo>
                <a:lnTo>
                  <a:pt x="241142" y="311829"/>
                </a:lnTo>
                <a:lnTo>
                  <a:pt x="190500" y="317500"/>
                </a:lnTo>
                <a:lnTo>
                  <a:pt x="139857" y="311829"/>
                </a:lnTo>
                <a:lnTo>
                  <a:pt x="94351" y="295825"/>
                </a:lnTo>
                <a:lnTo>
                  <a:pt x="55796" y="271003"/>
                </a:lnTo>
                <a:lnTo>
                  <a:pt x="26008" y="238874"/>
                </a:lnTo>
                <a:lnTo>
                  <a:pt x="6804" y="200952"/>
                </a:lnTo>
                <a:lnTo>
                  <a:pt x="0" y="158750"/>
                </a:lnTo>
                <a:lnTo>
                  <a:pt x="0" y="0"/>
                </a:lnTo>
                <a:lnTo>
                  <a:pt x="38100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59500" y="4102100"/>
            <a:ext cx="114300" cy="20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810000" y="2971800"/>
            <a:ext cx="1371600" cy="762000"/>
          </a:xfrm>
          <a:custGeom>
            <a:avLst/>
            <a:gdLst/>
            <a:ahLst/>
            <a:cxnLst/>
            <a:rect l="l" t="t" r="r" b="b"/>
            <a:pathLst>
              <a:path w="1371600" h="762000">
                <a:moveTo>
                  <a:pt x="0" y="0"/>
                </a:moveTo>
                <a:lnTo>
                  <a:pt x="1371600" y="0"/>
                </a:lnTo>
                <a:lnTo>
                  <a:pt x="137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1620234" y="447357"/>
            <a:ext cx="59035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Statistical Database</a:t>
            </a:r>
            <a:r>
              <a:rPr sz="4400" spc="15" dirty="0"/>
              <a:t> </a:t>
            </a:r>
            <a:r>
              <a:rPr sz="4400" spc="-25" dirty="0"/>
              <a:t>Privacy</a:t>
            </a:r>
            <a:endParaRPr sz="4400"/>
          </a:p>
        </p:txBody>
      </p:sp>
      <p:sp>
        <p:nvSpPr>
          <p:cNvPr id="42" name="object 42"/>
          <p:cNvSpPr/>
          <p:nvPr/>
        </p:nvSpPr>
        <p:spPr>
          <a:xfrm>
            <a:off x="3371851" y="1935522"/>
            <a:ext cx="1200150" cy="992457"/>
          </a:xfrm>
          <a:custGeom>
            <a:avLst/>
            <a:gdLst/>
            <a:ahLst/>
            <a:cxnLst/>
            <a:rect l="l" t="t" r="r" b="b"/>
            <a:pathLst>
              <a:path w="734695" h="1456055">
                <a:moveTo>
                  <a:pt x="0" y="0"/>
                </a:moveTo>
                <a:lnTo>
                  <a:pt x="734493" y="145571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2000" y="1371600"/>
            <a:ext cx="2590800" cy="990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494030" marR="186055" lvl="0" indent="-300355" algn="l" defTabSz="914400" rtl="0" eaLnBrk="1" fontAlgn="auto" latinLnBrk="0" hangingPunct="1">
              <a:lnSpc>
                <a:spcPct val="100699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Function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provided 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by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the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analyst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7700" y="3086100"/>
            <a:ext cx="27178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76300" y="3060700"/>
            <a:ext cx="2324100" cy="1168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5800" y="3124200"/>
            <a:ext cx="2590800" cy="927100"/>
          </a:xfrm>
          <a:prstGeom prst="rect">
            <a:avLst/>
          </a:prstGeom>
          <a:solidFill>
            <a:srgbClr val="C3D69B"/>
          </a:solidFill>
        </p:spPr>
        <p:txBody>
          <a:bodyPr vert="horz" wrap="square" lIns="0" tIns="34290" rIns="0" bIns="0" rtlCol="0">
            <a:spAutoFit/>
          </a:bodyPr>
          <a:lstStyle/>
          <a:p>
            <a:pPr marL="361950" marR="353695" lvl="0" indent="-1270" algn="ctr" defTabSz="914400" rtl="0" eaLnBrk="1" fontAlgn="auto" latinLnBrk="0" hangingPunct="1">
              <a:lnSpc>
                <a:spcPct val="995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Output can disclose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sensitive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information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about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individuals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5940" y="6437266"/>
            <a:ext cx="63627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Module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Tutorial: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Differential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Privacy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in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the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t>Wild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marR="0" lvl="0" indent="0" algn="l" defTabSz="914400" rtl="0" eaLnBrk="1" fontAlgn="auto" latinLnBrk="0" hangingPunct="1">
              <a:lnSpc>
                <a:spcPts val="1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</a:rPr>
              <a:pPr marL="38100" marR="0" lvl="0" indent="0" algn="l" defTabSz="914400" rtl="0" eaLnBrk="1" fontAlgn="auto" latinLnBrk="0" hangingPunct="1">
                <a:lnSpc>
                  <a:spcPts val="154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:r>
                  <a:rPr lang="en-US" altLang="zh-CN" dirty="0"/>
                  <a:t>Histogram Queries</a:t>
                </a:r>
              </a:p>
              <a:p>
                <a:pPr lvl="2"/>
                <a:r>
                  <a:rPr lang="en-US" altLang="zh-CN" dirty="0"/>
                  <a:t>A database is partitioned into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disjoined</a:t>
                </a:r>
                <a:r>
                  <a:rPr lang="en-US" altLang="zh-CN" dirty="0"/>
                  <a:t> cells, and the query asks how many records lie in each of the cells.</a:t>
                </a:r>
              </a:p>
              <a:p>
                <a:pPr lvl="1"/>
                <a:r>
                  <a:rPr lang="en-US" altLang="zh-CN" dirty="0"/>
                  <a:t>Laplace Mechanism for Histogram Queries</a:t>
                </a:r>
              </a:p>
              <a:p>
                <a:pPr lvl="2"/>
                <a:r>
                  <a:rPr lang="en-US" altLang="zh-CN" dirty="0"/>
                  <a:t>The sensitivity is 1,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Add independent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(1/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each cell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5254105"/>
            <a:ext cx="1368152" cy="1603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043608" y="5640553"/>
                <a:ext cx="64807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=&lt;2, 3&gt;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, set 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=0.1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, Laplace Mechanism outputs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&lt;2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𝐿𝑎𝑝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3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𝐿𝑎𝑝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(10)&gt;</m:t>
                    </m:r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640553"/>
                <a:ext cx="6480720" cy="830997"/>
              </a:xfrm>
              <a:prstGeom prst="rect">
                <a:avLst/>
              </a:prstGeom>
              <a:blipFill>
                <a:blip r:embed="rId4"/>
                <a:stretch>
                  <a:fillRect l="-1411" t="-5839" r="-564" b="-15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685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:r>
                  <a:rPr lang="en-US" altLang="zh-CN" dirty="0"/>
                  <a:t>Among 10000 family names, which is the most common?</a:t>
                </a:r>
              </a:p>
              <a:p>
                <a:pPr lvl="2"/>
                <a:r>
                  <a:rPr lang="en-US" altLang="zh-CN" dirty="0"/>
                  <a:t>Utilization of histogram queries</a:t>
                </a:r>
              </a:p>
              <a:p>
                <a:pPr lvl="2"/>
                <a:r>
                  <a:rPr lang="en-US" altLang="zh-CN" dirty="0"/>
                  <a:t>Set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To count the number of each family name, add independent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𝐿𝑎𝑝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2"/>
                <a:r>
                  <a:rPr lang="en-US" altLang="zh-CN" dirty="0"/>
                  <a:t>Report the family name with the largest count</a:t>
                </a:r>
              </a:p>
              <a:p>
                <a:pPr lvl="2"/>
                <a:endParaRPr lang="en-US" altLang="zh-CN" dirty="0"/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592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:r>
                  <a:rPr lang="en-US" altLang="zh-CN" dirty="0"/>
                  <a:t>Which is the most popular food among students?</a:t>
                </a:r>
              </a:p>
              <a:p>
                <a:pPr lvl="2"/>
                <a:r>
                  <a:rPr lang="en-US" altLang="zh-CN" dirty="0"/>
                  <a:t>Note that each student could love multiple food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types of food</a:t>
                </a: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524000" y="371703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5880787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0167366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10113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888058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05907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82001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Salad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BBQ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Noodle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Rice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Milk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805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Frank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0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94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Jacky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89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Ross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4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Monica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458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540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Laplace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:r>
                  <a:rPr lang="en-US" altLang="zh-CN" dirty="0"/>
                  <a:t>Which is the most popular food among students?</a:t>
                </a:r>
              </a:p>
              <a:p>
                <a:pPr lvl="2"/>
                <a:r>
                  <a:rPr lang="en-US" altLang="zh-CN" dirty="0"/>
                  <a:t>Note that each student could love multiple food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types of food</a:t>
                </a:r>
              </a:p>
              <a:p>
                <a:pPr lvl="1"/>
                <a:r>
                  <a:rPr lang="en-US" altLang="zh-CN" dirty="0"/>
                  <a:t>Recall the solution to histogram queries</a:t>
                </a:r>
              </a:p>
              <a:p>
                <a:pPr lvl="2"/>
                <a:r>
                  <a:rPr lang="en-US" altLang="zh-CN" dirty="0">
                    <a:solidFill>
                      <a:schemeClr val="tx1"/>
                    </a:solidFill>
                  </a:rPr>
                  <a:t>Adding or removing a student at most change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cells</a:t>
                </a:r>
              </a:p>
              <a:p>
                <a:pPr lvl="2"/>
                <a:r>
                  <a:rPr lang="en-US" altLang="zh-CN" dirty="0">
                    <a:solidFill>
                      <a:schemeClr val="tx1"/>
                    </a:solidFill>
                  </a:rPr>
                  <a:t>Sensitivity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(the number of food types) instead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for the popularity count of each food</a:t>
                </a:r>
              </a:p>
              <a:p>
                <a:pPr lvl="2"/>
                <a:r>
                  <a:rPr lang="en-US" altLang="zh-CN" dirty="0">
                    <a:solidFill>
                      <a:schemeClr val="tx1"/>
                    </a:solidFill>
                  </a:rPr>
                  <a:t>Large amount of noise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𝐿𝑎𝑝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is added to each count</a:t>
                </a:r>
              </a:p>
              <a:p>
                <a:pPr lvl="2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 b="-3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800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8030" y="3003177"/>
            <a:ext cx="6608669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 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for non-tabular data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803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/>
        </p:nvSpPr>
        <p:spPr>
          <a:xfrm>
            <a:off x="1826559" y="661147"/>
            <a:ext cx="549515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530" b="0" i="0" u="none" strike="noStrike" kern="1200" cap="none" spc="0" normalizeH="0" baseline="0" noProof="0" dirty="0">
                <a:ln>
                  <a:noFill/>
                </a:ln>
                <a:solidFill>
                  <a:srgbClr val="1E497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 Privacy for Graphs</a:t>
            </a:r>
          </a:p>
          <a:p>
            <a:pPr marL="0" marR="0" lvl="0" indent="0" algn="l" defTabSz="806867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5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8030" y="2229971"/>
            <a:ext cx="294471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Edge Differential Privacy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1441" y="2599765"/>
            <a:ext cx="5203797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 </a:t>
            </a: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Two graph differ in the presence or absence of an edge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8030" y="3328148"/>
            <a:ext cx="2914965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Node Differen'al Privacy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1441" y="3697941"/>
            <a:ext cx="6947864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 </a:t>
            </a:r>
            <a:r>
              <a:rPr kumimoji="0" lang="en-CA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Two graphs differ in the presence or absence of a vertex (and all its edges)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704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1535206" y="661147"/>
            <a:ext cx="6112571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530" b="0" i="0" u="none" strike="noStrike" kern="1200" cap="none" spc="0" normalizeH="0" baseline="0" noProof="0" dirty="0">
                <a:ln>
                  <a:noFill/>
                </a:ln>
                <a:solidFill>
                  <a:srgbClr val="1E497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Queries on graphs and Sensitivity</a:t>
            </a:r>
          </a:p>
          <a:p>
            <a:pPr marL="0" marR="0" lvl="0" indent="0" algn="l" defTabSz="806867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5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8030" y="1456765"/>
            <a:ext cx="3318409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edges in a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8029" y="2229971"/>
            <a:ext cx="38656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triangles in the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8030" y="3003177"/>
            <a:ext cx="4481035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2 length paths in the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028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/>
          <p:cNvSpPr txBox="1"/>
          <p:nvPr/>
        </p:nvSpPr>
        <p:spPr>
          <a:xfrm>
            <a:off x="1154206" y="683559"/>
            <a:ext cx="6860724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36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177" b="0" i="0" u="none" strike="noStrike" kern="1200" cap="none" spc="0" normalizeH="0" baseline="0" noProof="0" dirty="0">
                <a:ln>
                  <a:noFill/>
                </a:ln>
                <a:solidFill>
                  <a:srgbClr val="1E497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Sensitivity under Edge Differential Privacy</a:t>
            </a:r>
          </a:p>
          <a:p>
            <a:pPr marL="0" marR="0" lvl="0" indent="0" algn="l" defTabSz="806867" rtl="0" eaLnBrk="1" fontAlgn="auto" latinLnBrk="0" hangingPunct="1">
              <a:lnSpc>
                <a:spcPts val="36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17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18030" y="1456765"/>
            <a:ext cx="3318409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edges in a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21441" y="1826559"/>
            <a:ext cx="143468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 </a:t>
            </a: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Sensitivity = 1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8029" y="2868706"/>
            <a:ext cx="38656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triangles in the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1441" y="3249706"/>
            <a:ext cx="1684757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 </a:t>
            </a: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Sensitivity = m-2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7970" y="3518647"/>
            <a:ext cx="364862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 is the number of nodes in the graph)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8030" y="4628030"/>
            <a:ext cx="4481035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• </a:t>
            </a:r>
            <a:r>
              <a:rPr kumimoji="0" lang="en-CA" sz="211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Number of 2 length paths in the graph</a:t>
            </a:r>
          </a:p>
          <a:p>
            <a:pPr marL="0" marR="0" lvl="0" indent="0" algn="l" defTabSz="806867" rtl="0" eaLnBrk="1" fontAlgn="auto" latinLnBrk="0" hangingPunct="1">
              <a:lnSpc>
                <a:spcPts val="24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11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1441" y="5009030"/>
            <a:ext cx="1684757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 </a:t>
            </a:r>
            <a:r>
              <a:rPr kumimoji="0" lang="en-CA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Sensitivity = m-2</a:t>
            </a:r>
          </a:p>
          <a:p>
            <a:pPr marL="0" marR="0" lvl="0" indent="0" algn="l" defTabSz="806867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3" y="2538444"/>
            <a:ext cx="2400859" cy="16369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28" y="4282067"/>
            <a:ext cx="2159193" cy="19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6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528" y="188640"/>
            <a:ext cx="547260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Privacy </a:t>
            </a:r>
            <a:r>
              <a:rPr spc="-4" dirty="0"/>
              <a:t>of Laplace</a:t>
            </a:r>
            <a:r>
              <a:rPr spc="-84" dirty="0"/>
              <a:t> </a:t>
            </a:r>
            <a:r>
              <a:rPr dirty="0"/>
              <a:t>Mechanism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04" y="908720"/>
            <a:ext cx="4915063" cy="1226618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any two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neighboring databases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and</a:t>
            </a:r>
            <a:r>
              <a:rPr kumimoji="0" sz="24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D’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37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 some output</a:t>
            </a:r>
            <a:r>
              <a:rPr kumimoji="0" sz="24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</a:p>
        </p:txBody>
      </p:sp>
      <p:pic>
        <p:nvPicPr>
          <p:cNvPr id="8" name="图片 7" descr="白板上写着字&#10;&#10;描述已自动生成">
            <a:extLst>
              <a:ext uri="{FF2B5EF4-FFF2-40B4-BE49-F238E27FC236}">
                <a16:creationId xmlns:a16="http://schemas.microsoft.com/office/drawing/2014/main" id="{3470C9A1-20D9-4D6A-8FB8-B96ABF71C9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9587" y="1322451"/>
            <a:ext cx="6110753" cy="45830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9697" y="627530"/>
            <a:ext cx="1368799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5" y="1441077"/>
            <a:ext cx="5470549" cy="370463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>
                <a:srgbClr val="7F7F7F"/>
              </a:buClr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-9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Diﬀerential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7F7F7F"/>
              </a:buClr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Algorithms</a:t>
            </a:r>
          </a:p>
          <a:p>
            <a:pPr marL="770981" marR="0" lvl="1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7F7F7F"/>
              </a:buClr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Deterministic algorithms</a:t>
            </a:r>
          </a:p>
          <a:p>
            <a:pPr marL="770981" marR="0" lvl="1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7F7F7F"/>
              </a:buClr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Randomized Response</a:t>
            </a:r>
          </a:p>
          <a:p>
            <a:pPr marL="860633" marR="0" lvl="2" indent="0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Tx/>
              <a:buSzTx/>
              <a:buFontTx/>
              <a:buChar char="–"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>
                <a:srgbClr val="7F7F7F"/>
              </a:buClr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Laplace</a:t>
            </a:r>
            <a:r>
              <a:rPr kumimoji="0" sz="2400" b="0" i="0" u="none" strike="noStrike" kern="1200" cap="none" spc="-9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mechanism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lang="en-US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Exponential mechanism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07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Release</a:t>
            </a:r>
          </a:p>
        </p:txBody>
      </p:sp>
      <p:pic>
        <p:nvPicPr>
          <p:cNvPr id="4" name="Picture 2" descr="C:\Users\Administrator\Dropbox\NTU\Research\Projects\Bayesian Network\Presentations\Databas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631" y="2664207"/>
            <a:ext cx="1242442" cy="12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22760" y="3946776"/>
                <a:ext cx="16561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sensitive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database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𝐷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60" y="3946776"/>
                <a:ext cx="1656184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405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90686" y="1617635"/>
            <a:ext cx="1656184" cy="1400484"/>
            <a:chOff x="683516" y="1617635"/>
            <a:chExt cx="1656184" cy="1400484"/>
          </a:xfrm>
        </p:grpSpPr>
        <p:pic>
          <p:nvPicPr>
            <p:cNvPr id="6" name="Picture 6" descr="C:\Users\jzhang027\Dropbox\NTU\Research\MSRA Fellowship\interview\compan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617635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83516" y="2556454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company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86196" y="1617635"/>
            <a:ext cx="1656184" cy="1400484"/>
            <a:chOff x="6786196" y="1617635"/>
            <a:chExt cx="1656184" cy="1400484"/>
          </a:xfrm>
        </p:grpSpPr>
        <p:pic>
          <p:nvPicPr>
            <p:cNvPr id="7" name="Picture 7" descr="C:\Users\jzhang027\Dropbox\NTU\Research\MSRA Fellowship\interview\research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1617635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786196" y="2556454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institute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0686" y="4725144"/>
            <a:ext cx="1656184" cy="1383008"/>
            <a:chOff x="697856" y="4725144"/>
            <a:chExt cx="1656184" cy="1383008"/>
          </a:xfrm>
        </p:grpSpPr>
        <p:pic>
          <p:nvPicPr>
            <p:cNvPr id="8" name="Picture 8" descr="C:\Users\jzhang027\Dropbox\NTU\Research\MSRA Fellowship\interview\globa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96" y="4725144"/>
              <a:ext cx="864000" cy="8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97856" y="5646487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public</a:t>
              </a:r>
            </a:p>
          </p:txBody>
        </p:sp>
      </p:grpSp>
      <p:sp>
        <p:nvSpPr>
          <p:cNvPr id="12" name="右箭头 11"/>
          <p:cNvSpPr/>
          <p:nvPr/>
        </p:nvSpPr>
        <p:spPr>
          <a:xfrm rot="19799470">
            <a:off x="5596497" y="2582191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右箭头 12"/>
          <p:cNvSpPr/>
          <p:nvPr/>
        </p:nvSpPr>
        <p:spPr>
          <a:xfrm rot="1800530" flipH="1">
            <a:off x="2182547" y="2540236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右箭头 13"/>
          <p:cNvSpPr/>
          <p:nvPr/>
        </p:nvSpPr>
        <p:spPr>
          <a:xfrm rot="19799470" flipH="1" flipV="1">
            <a:off x="2197403" y="4282148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843632" y="4710856"/>
            <a:ext cx="1541312" cy="1476424"/>
            <a:chOff x="6861968" y="4710856"/>
            <a:chExt cx="1541312" cy="1476424"/>
          </a:xfrm>
        </p:grpSpPr>
        <p:sp>
          <p:nvSpPr>
            <p:cNvPr id="15" name="TextBox 14"/>
            <p:cNvSpPr txBox="1"/>
            <p:nvPr/>
          </p:nvSpPr>
          <p:spPr>
            <a:xfrm>
              <a:off x="6861968" y="5725615"/>
              <a:ext cx="154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adversary</a:t>
              </a:r>
            </a:p>
          </p:txBody>
        </p:sp>
        <p:pic>
          <p:nvPicPr>
            <p:cNvPr id="16" name="Picture 2" descr="http://iconbug.com/data/be/256/4a6b77ae99a98d0d3a0a68a6b549130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902" y="4710856"/>
              <a:ext cx="948024" cy="94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箭头 21"/>
          <p:cNvSpPr/>
          <p:nvPr/>
        </p:nvSpPr>
        <p:spPr>
          <a:xfrm rot="1800530" flipV="1">
            <a:off x="5624075" y="4239284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右箭头 22"/>
          <p:cNvSpPr/>
          <p:nvPr/>
        </p:nvSpPr>
        <p:spPr>
          <a:xfrm rot="12600530" flipV="1">
            <a:off x="5568489" y="4641375"/>
            <a:ext cx="1407252" cy="2673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7" descr="C:\Users\Administrator\Desktop\nuclear-explosion-h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52" y="3183491"/>
            <a:ext cx="663593" cy="79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4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4" grpId="0" animBg="1"/>
      <p:bldP spid="22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944" y="627530"/>
            <a:ext cx="7921127" cy="6268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000" spc="110" dirty="0"/>
              <a:t>Limita</a:t>
            </a:r>
            <a:r>
              <a:rPr lang="en-US" sz="4000" spc="110" dirty="0"/>
              <a:t>ti</a:t>
            </a:r>
            <a:r>
              <a:rPr sz="4000" spc="110" dirty="0"/>
              <a:t>ons </a:t>
            </a:r>
            <a:r>
              <a:rPr sz="4000" spc="-4" dirty="0"/>
              <a:t>of output</a:t>
            </a:r>
            <a:r>
              <a:rPr sz="4000" spc="-176" dirty="0"/>
              <a:t> </a:t>
            </a:r>
            <a:r>
              <a:rPr sz="4000" spc="97" dirty="0"/>
              <a:t>perturba</a:t>
            </a:r>
            <a:r>
              <a:rPr lang="en-US" sz="4000" spc="97" dirty="0"/>
              <a:t>ti</a:t>
            </a:r>
            <a:r>
              <a:rPr sz="4000" spc="97" dirty="0"/>
              <a:t>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5" y="1530508"/>
            <a:ext cx="7330328" cy="4539546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51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What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answer is</a:t>
            </a:r>
            <a:r>
              <a:rPr kumimoji="0" sz="32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non-numeric?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60400" marR="1867560" lvl="1" indent="-246063" algn="l" defTabSz="806450" rtl="0" eaLnBrk="1" fontAlgn="auto" latinLnBrk="0" hangingPunct="1">
              <a:lnSpc>
                <a:spcPct val="100800"/>
              </a:lnSpc>
              <a:spcBef>
                <a:spcPts val="335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6731000" algn="l"/>
                <a:tab pos="7172325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“what is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most common </a:t>
            </a:r>
            <a:r>
              <a:rPr kumimoji="0" sz="2400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</a:t>
            </a:r>
            <a:r>
              <a:rPr kumimoji="0" lang="en-US" sz="2400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400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onality</a:t>
            </a:r>
            <a:r>
              <a:rPr kumimoji="0" lang="en-US" sz="2400" b="0" i="0" u="none" strike="noStrike" kern="1200" cap="none" spc="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i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this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room”: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              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Chinese/Indian/American…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61182" marR="0" lvl="1" indent="-246543" algn="l" defTabSz="806867" rtl="0" eaLnBrk="1" fontAlgn="auto" latinLnBrk="0" hangingPunct="1">
              <a:lnSpc>
                <a:spcPct val="100000"/>
              </a:lnSpc>
              <a:spcBef>
                <a:spcPts val="424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666225" algn="l"/>
                <a:tab pos="666786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Other</a:t>
            </a:r>
            <a:r>
              <a:rPr kumimoji="0" sz="24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examples?</a:t>
            </a:r>
          </a:p>
          <a:p>
            <a:pPr marL="403433" marR="0" lvl="1" indent="0" algn="l" defTabSz="806867" rtl="0" eaLnBrk="1" fontAlgn="auto" latinLnBrk="0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What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perturbed answer is not as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good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real</a:t>
            </a:r>
            <a:r>
              <a:rPr kumimoji="0" sz="32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answer?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66786" marR="0" lvl="1" indent="-252146" algn="l" defTabSz="806867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 typeface="Arial"/>
              <a:buChar char="–"/>
              <a:tabLst>
                <a:tab pos="666225" algn="l"/>
                <a:tab pos="666786" algn="l"/>
              </a:tabLst>
              <a:defRPr/>
            </a:pP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“Which price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would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bring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most money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of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buyers?”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097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253" y="1413658"/>
            <a:ext cx="2932303" cy="1758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5079" y="627530"/>
            <a:ext cx="4255994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Example: </a:t>
            </a:r>
            <a:r>
              <a:rPr dirty="0"/>
              <a:t>Items </a:t>
            </a:r>
            <a:r>
              <a:rPr spc="-4" dirty="0"/>
              <a:t>for</a:t>
            </a:r>
            <a:r>
              <a:rPr spc="-79" dirty="0"/>
              <a:t> </a:t>
            </a:r>
            <a:r>
              <a:rPr spc="-4" dirty="0"/>
              <a:t>sale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9065" y="4864966"/>
            <a:ext cx="2963956" cy="786120"/>
          </a:xfrm>
          <a:prstGeom prst="rect">
            <a:avLst/>
          </a:prstGeom>
        </p:spPr>
        <p:txBody>
          <a:bodyPr vert="horz" wrap="square" lIns="0" tIns="69476" rIns="0" bIns="0" rtlCol="0">
            <a:spAutoFit/>
          </a:bodyPr>
          <a:lstStyle/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547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Revenue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$402 =</a:t>
            </a:r>
            <a:r>
              <a:rPr kumimoji="0" sz="2118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$0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Revenue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$101 =</a:t>
            </a:r>
            <a:r>
              <a:rPr kumimoji="0" sz="2118" b="0" i="0" u="none" strike="noStrike" kern="1200" cap="none" spc="-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$101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9161" y="817489"/>
            <a:ext cx="1143438" cy="4710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7703" y="1642782"/>
            <a:ext cx="43198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$100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5625162" y="5349563"/>
            <a:ext cx="206290" cy="436869"/>
          </a:xfrm>
          <a:prstGeom prst="rect">
            <a:avLst/>
          </a:prstGeom>
        </p:spPr>
        <p:txBody>
          <a:bodyPr vert="horz" wrap="square" lIns="0" tIns="2241" rIns="0" bIns="0" rtlCol="0">
            <a:spAutoFit/>
          </a:bodyPr>
          <a:lstStyle/>
          <a:p>
            <a:pPr marL="22413" marR="0" lvl="0" indent="0" algn="l" defTabSz="806867" rtl="0" eaLnBrk="1" fontAlgn="auto" latinLnBrk="0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141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22413" marR="0" lvl="0" indent="0" algn="l" defTabSz="806867" rtl="0" eaLnBrk="1" fontAlgn="auto" latinLnBrk="0" hangingPunct="1">
                <a:lnSpc>
                  <a:spcPct val="100000"/>
                </a:lnSpc>
                <a:spcBef>
                  <a:spcPts val="1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sz="141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9065" y="2483189"/>
            <a:ext cx="6280897" cy="2020523"/>
          </a:xfrm>
          <a:prstGeom prst="rect">
            <a:avLst/>
          </a:prstGeom>
        </p:spPr>
        <p:txBody>
          <a:bodyPr vert="horz" wrap="square" lIns="0" tIns="122144" rIns="0" bIns="0" rtlCol="0">
            <a:spAutoFit/>
          </a:bodyPr>
          <a:lstStyle/>
          <a:p>
            <a:pPr marL="0" marR="4483" lvl="0" indent="0" algn="r" defTabSz="806867" rtl="0" eaLnBrk="1" fontAlgn="auto" latinLnBrk="0" hangingPunct="1">
              <a:lnSpc>
                <a:spcPct val="100000"/>
              </a:lnSpc>
              <a:spcBef>
                <a:spcPts val="96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$100</a:t>
            </a: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116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price is set at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$100, make a revenue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118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$400</a:t>
            </a:r>
          </a:p>
          <a:p>
            <a:pPr marL="313781" marR="0" lvl="0" indent="-302575" algn="l" defTabSz="806867" rtl="0" eaLnBrk="1" fontAlgn="auto" latinLnBrk="0" hangingPunct="1">
              <a:lnSpc>
                <a:spcPts val="2427"/>
              </a:lnSpc>
              <a:spcBef>
                <a:spcPts val="547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price is set at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$401, make a revenue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118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$401</a:t>
            </a:r>
          </a:p>
          <a:p>
            <a:pPr marL="0" marR="4483" lvl="0" indent="0" algn="r" defTabSz="806867" rtl="0" eaLnBrk="1" fontAlgn="auto" latinLnBrk="0" hangingPunct="1">
              <a:lnSpc>
                <a:spcPts val="17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$100</a:t>
            </a: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Best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price: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$401,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Next best:</a:t>
            </a:r>
            <a:r>
              <a:rPr kumimoji="0" sz="2118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$100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87703" y="4880363"/>
            <a:ext cx="43198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$401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35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147"/>
          <p:cNvSpPr/>
          <p:nvPr/>
        </p:nvSpPr>
        <p:spPr>
          <a:xfrm>
            <a:off x="2120900" y="2311400"/>
            <a:ext cx="2146300" cy="3060700"/>
          </a:xfrm>
          <a:custGeom>
            <a:avLst/>
            <a:gdLst>
              <a:gd name="connsiteX0" fmla="*/ 12700 w 2146300"/>
              <a:gd name="connsiteY0" fmla="*/ 1544574 h 3060700"/>
              <a:gd name="connsiteX1" fmla="*/ 1079500 w 2146300"/>
              <a:gd name="connsiteY1" fmla="*/ 20574 h 3060700"/>
              <a:gd name="connsiteX2" fmla="*/ 2146300 w 2146300"/>
              <a:gd name="connsiteY2" fmla="*/ 1544574 h 3060700"/>
              <a:gd name="connsiteX3" fmla="*/ 1079500 w 2146300"/>
              <a:gd name="connsiteY3" fmla="*/ 3068574 h 3060700"/>
              <a:gd name="connsiteX4" fmla="*/ 12700 w 2146300"/>
              <a:gd name="connsiteY4" fmla="*/ 1544574 h 3060700"/>
              <a:gd name="connsiteX5" fmla="*/ 12700 w 2146300"/>
              <a:gd name="connsiteY5" fmla="*/ 1544574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6300" h="3060700">
                <a:moveTo>
                  <a:pt x="12700" y="1544574"/>
                </a:moveTo>
                <a:cubicBezTo>
                  <a:pt x="12700" y="702945"/>
                  <a:pt x="490347" y="20574"/>
                  <a:pt x="1079500" y="20574"/>
                </a:cubicBezTo>
                <a:cubicBezTo>
                  <a:pt x="1668653" y="20574"/>
                  <a:pt x="2146300" y="702945"/>
                  <a:pt x="2146300" y="1544574"/>
                </a:cubicBezTo>
                <a:cubicBezTo>
                  <a:pt x="2146300" y="2386330"/>
                  <a:pt x="1668653" y="3068574"/>
                  <a:pt x="1079500" y="3068574"/>
                </a:cubicBezTo>
                <a:cubicBezTo>
                  <a:pt x="490347" y="3068574"/>
                  <a:pt x="12700" y="2386330"/>
                  <a:pt x="12700" y="1544574"/>
                </a:cubicBezTo>
                <a:lnTo>
                  <a:pt x="12700" y="15445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Freeform 148"/>
          <p:cNvSpPr/>
          <p:nvPr/>
        </p:nvSpPr>
        <p:spPr>
          <a:xfrm>
            <a:off x="5016500" y="2311400"/>
            <a:ext cx="2146300" cy="3060700"/>
          </a:xfrm>
          <a:custGeom>
            <a:avLst/>
            <a:gdLst>
              <a:gd name="connsiteX0" fmla="*/ 12700 w 2146300"/>
              <a:gd name="connsiteY0" fmla="*/ 1544574 h 3060700"/>
              <a:gd name="connsiteX1" fmla="*/ 1079500 w 2146300"/>
              <a:gd name="connsiteY1" fmla="*/ 20574 h 3060700"/>
              <a:gd name="connsiteX2" fmla="*/ 2146300 w 2146300"/>
              <a:gd name="connsiteY2" fmla="*/ 1544574 h 3060700"/>
              <a:gd name="connsiteX3" fmla="*/ 1079500 w 2146300"/>
              <a:gd name="connsiteY3" fmla="*/ 3068574 h 3060700"/>
              <a:gd name="connsiteX4" fmla="*/ 12700 w 2146300"/>
              <a:gd name="connsiteY4" fmla="*/ 1544574 h 3060700"/>
              <a:gd name="connsiteX5" fmla="*/ 12700 w 2146300"/>
              <a:gd name="connsiteY5" fmla="*/ 1544574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6300" h="3060700">
                <a:moveTo>
                  <a:pt x="12700" y="1544574"/>
                </a:moveTo>
                <a:cubicBezTo>
                  <a:pt x="12700" y="702945"/>
                  <a:pt x="490346" y="20574"/>
                  <a:pt x="1079500" y="20574"/>
                </a:cubicBezTo>
                <a:cubicBezTo>
                  <a:pt x="1668653" y="20574"/>
                  <a:pt x="2146300" y="702945"/>
                  <a:pt x="2146300" y="1544574"/>
                </a:cubicBezTo>
                <a:cubicBezTo>
                  <a:pt x="2146300" y="2386330"/>
                  <a:pt x="1668653" y="3068574"/>
                  <a:pt x="1079500" y="3068574"/>
                </a:cubicBezTo>
                <a:cubicBezTo>
                  <a:pt x="490346" y="3068574"/>
                  <a:pt x="12700" y="2386330"/>
                  <a:pt x="12700" y="1544574"/>
                </a:cubicBezTo>
                <a:lnTo>
                  <a:pt x="12700" y="15445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Freeform 149"/>
          <p:cNvSpPr/>
          <p:nvPr/>
        </p:nvSpPr>
        <p:spPr>
          <a:xfrm>
            <a:off x="2806700" y="2844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Freeform 150"/>
          <p:cNvSpPr/>
          <p:nvPr/>
        </p:nvSpPr>
        <p:spPr>
          <a:xfrm>
            <a:off x="2806700" y="2844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Freeform 151"/>
          <p:cNvSpPr/>
          <p:nvPr/>
        </p:nvSpPr>
        <p:spPr>
          <a:xfrm>
            <a:off x="2806700" y="35306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76913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Freeform 152"/>
          <p:cNvSpPr/>
          <p:nvPr/>
        </p:nvSpPr>
        <p:spPr>
          <a:xfrm>
            <a:off x="2806700" y="35306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E60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Freeform 153"/>
          <p:cNvSpPr/>
          <p:nvPr/>
        </p:nvSpPr>
        <p:spPr>
          <a:xfrm>
            <a:off x="3111500" y="4749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F8BF8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Freeform 154"/>
          <p:cNvSpPr/>
          <p:nvPr/>
        </p:nvSpPr>
        <p:spPr>
          <a:xfrm>
            <a:off x="3111500" y="4749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6460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Freeform 155"/>
          <p:cNvSpPr/>
          <p:nvPr/>
        </p:nvSpPr>
        <p:spPr>
          <a:xfrm>
            <a:off x="2501900" y="42164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4844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Freeform 156"/>
          <p:cNvSpPr/>
          <p:nvPr/>
        </p:nvSpPr>
        <p:spPr>
          <a:xfrm>
            <a:off x="2501900" y="42164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D1B1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Freeform 157"/>
          <p:cNvSpPr/>
          <p:nvPr/>
        </p:nvSpPr>
        <p:spPr>
          <a:xfrm>
            <a:off x="5702300" y="2844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Freeform 158"/>
          <p:cNvSpPr/>
          <p:nvPr/>
        </p:nvSpPr>
        <p:spPr>
          <a:xfrm>
            <a:off x="5702300" y="2844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75C8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Freeform 159"/>
          <p:cNvSpPr/>
          <p:nvPr/>
        </p:nvSpPr>
        <p:spPr>
          <a:xfrm>
            <a:off x="6235700" y="36830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D5E2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Freeform 160"/>
          <p:cNvSpPr/>
          <p:nvPr/>
        </p:nvSpPr>
        <p:spPr>
          <a:xfrm>
            <a:off x="6235700" y="36830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E60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Freeform 161"/>
          <p:cNvSpPr/>
          <p:nvPr/>
        </p:nvSpPr>
        <p:spPr>
          <a:xfrm>
            <a:off x="6007100" y="4749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D894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Freeform 162"/>
          <p:cNvSpPr/>
          <p:nvPr/>
        </p:nvSpPr>
        <p:spPr>
          <a:xfrm>
            <a:off x="6007100" y="47498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612321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Freeform 163"/>
          <p:cNvSpPr/>
          <p:nvPr/>
        </p:nvSpPr>
        <p:spPr>
          <a:xfrm>
            <a:off x="5397500" y="42164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Freeform 164"/>
          <p:cNvSpPr/>
          <p:nvPr/>
        </p:nvSpPr>
        <p:spPr>
          <a:xfrm>
            <a:off x="5397500" y="42164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279400 w 546100"/>
              <a:gd name="connsiteY1" fmla="*/ 20574 h 393700"/>
              <a:gd name="connsiteX2" fmla="*/ 546100 w 546100"/>
              <a:gd name="connsiteY2" fmla="*/ 401574 h 393700"/>
              <a:gd name="connsiteX3" fmla="*/ 12700 w 546100"/>
              <a:gd name="connsiteY3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279400" y="20574"/>
                </a:lnTo>
                <a:lnTo>
                  <a:pt x="546100" y="401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C0C0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Freeform 165"/>
          <p:cNvSpPr/>
          <p:nvPr/>
        </p:nvSpPr>
        <p:spPr>
          <a:xfrm>
            <a:off x="3492500" y="39116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C2D49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Freeform 166"/>
          <p:cNvSpPr/>
          <p:nvPr/>
        </p:nvSpPr>
        <p:spPr>
          <a:xfrm>
            <a:off x="3492500" y="3911600"/>
            <a:ext cx="546100" cy="393700"/>
          </a:xfrm>
          <a:custGeom>
            <a:avLst/>
            <a:gdLst>
              <a:gd name="connsiteX0" fmla="*/ 12700 w 546100"/>
              <a:gd name="connsiteY0" fmla="*/ 401574 h 393700"/>
              <a:gd name="connsiteX1" fmla="*/ 546100 w 546100"/>
              <a:gd name="connsiteY1" fmla="*/ 401574 h 393700"/>
              <a:gd name="connsiteX2" fmla="*/ 546100 w 546100"/>
              <a:gd name="connsiteY2" fmla="*/ 20574 h 393700"/>
              <a:gd name="connsiteX3" fmla="*/ 12700 w 546100"/>
              <a:gd name="connsiteY3" fmla="*/ 20574 h 393700"/>
              <a:gd name="connsiteX4" fmla="*/ 12700 w 546100"/>
              <a:gd name="connsiteY4" fmla="*/ 401574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00" h="393700">
                <a:moveTo>
                  <a:pt x="12700" y="401574"/>
                </a:moveTo>
                <a:lnTo>
                  <a:pt x="546100" y="401574"/>
                </a:lnTo>
                <a:lnTo>
                  <a:pt x="546100" y="20574"/>
                </a:lnTo>
                <a:lnTo>
                  <a:pt x="12700" y="20574"/>
                </a:lnTo>
                <a:lnTo>
                  <a:pt x="12700" y="4015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E602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60" y="2903220"/>
            <a:ext cx="2712720" cy="350520"/>
          </a:xfrm>
          <a:prstGeom prst="rect">
            <a:avLst/>
          </a:prstGeom>
        </p:spPr>
      </p:pic>
      <p:pic>
        <p:nvPicPr>
          <p:cNvPr id="169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460" y="3688079"/>
            <a:ext cx="3246120" cy="518159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60" y="4274820"/>
            <a:ext cx="2712720" cy="350520"/>
          </a:xfrm>
          <a:prstGeom prst="rect">
            <a:avLst/>
          </a:prstGeom>
        </p:spPr>
      </p:pic>
      <p:pic>
        <p:nvPicPr>
          <p:cNvPr id="171" name="Picture 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260" y="4808220"/>
            <a:ext cx="2712720" cy="350520"/>
          </a:xfrm>
          <a:prstGeom prst="rect">
            <a:avLst/>
          </a:prstGeom>
        </p:spPr>
      </p:pic>
      <p:pic>
        <p:nvPicPr>
          <p:cNvPr id="172" name="Picture 1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620" y="30480"/>
            <a:ext cx="1897380" cy="800100"/>
          </a:xfrm>
          <a:prstGeom prst="rect">
            <a:avLst/>
          </a:prstGeom>
        </p:spPr>
      </p:pic>
      <p:sp>
        <p:nvSpPr>
          <p:cNvPr id="2" name="TextBox 172"/>
          <p:cNvSpPr txBox="1"/>
          <p:nvPr/>
        </p:nvSpPr>
        <p:spPr>
          <a:xfrm>
            <a:off x="7743697" y="224028"/>
            <a:ext cx="1099508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-5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[MT</a:t>
            </a:r>
            <a:r>
              <a:rPr kumimoji="0" lang="en-US" altLang="zh-CN" sz="2400" b="0" i="0" u="none" strike="noStrike" kern="1200" cap="none" spc="-1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07]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473049" y="589788"/>
            <a:ext cx="8205805" cy="13663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137492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Exponential</a:t>
            </a:r>
            <a:r>
              <a:rPr kumimoji="0" lang="en-US" altLang="zh-CN" sz="4400" b="0" i="0" u="none" strike="noStrike" kern="120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Mechanism</a:t>
            </a:r>
          </a:p>
          <a:p>
            <a:pPr marL="0" marR="0" lvl="0" indent="0" algn="l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Consider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some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function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f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(can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be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deterministic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or</a:t>
            </a:r>
            <a:r>
              <a:rPr kumimoji="0" lang="en-US" altLang="zh-CN" sz="2500" b="0" i="0" u="none" strike="noStrike" kern="1200" cap="none" spc="-1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probabilistic):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2898648" y="2016379"/>
            <a:ext cx="3685548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84982" algn="l"/>
              </a:tabLs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Inputs	</a:t>
            </a:r>
            <a:r>
              <a:rPr kumimoji="0" lang="en-US" altLang="zh-CN" sz="18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Outputs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1123378" y="5615939"/>
            <a:ext cx="7071932" cy="38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How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to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construct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a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differentially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private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version</a:t>
            </a:r>
            <a:r>
              <a:rPr kumimoji="0" lang="en-US" altLang="zh-CN" sz="2500" b="1" i="0" u="none" strike="noStrike" kern="1200" cap="none" spc="-4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of</a:t>
            </a:r>
            <a:r>
              <a:rPr kumimoji="0" lang="en-US" altLang="zh-CN" sz="2500" b="1" i="0" u="none" strike="noStrike" kern="1200" cap="none" spc="-45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E0000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f?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548640" y="6462674"/>
            <a:ext cx="817323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813050" algn="l"/>
                <a:tab pos="7891271" algn="l"/>
              </a:tabLst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Module</a:t>
            </a:r>
            <a:r>
              <a:rPr kumimoji="0" lang="en-US" altLang="zh-CN" sz="1200" b="0" i="0" u="none" strike="noStrike" kern="1200" cap="none" spc="-5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2	Tutorial: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Differential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Privacy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in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the</a:t>
            </a:r>
            <a:r>
              <a:rPr kumimoji="0" lang="en-US" altLang="zh-CN" sz="1200" b="0" i="0" u="none" strike="noStrike" kern="1200" cap="none" spc="-4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Calibri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Wild	</a:t>
            </a:r>
            <a:r>
              <a:rPr kumimoji="0" lang="en-US" altLang="zh-CN" sz="1200" b="0" i="0" u="none" strike="noStrike" kern="1200" cap="none" spc="-20" normalizeH="0" baseline="0" noProof="0" dirty="0">
                <a:ln>
                  <a:noFill/>
                </a:ln>
                <a:solidFill>
                  <a:srgbClr val="878787"/>
                </a:solidFill>
                <a:effectLst/>
                <a:uLnTx/>
                <a:uFillTx/>
                <a:latin typeface="Calibri"/>
                <a:ea typeface="Calibri"/>
                <a:cs typeface="+mn-cs"/>
              </a:rPr>
              <a:t>33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Exponential Mechanism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534400" cy="4800599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When </a:t>
            </a:r>
            <a:r>
              <a:rPr lang="en-US" i="1" dirty="0"/>
              <a:t>F</a:t>
            </a:r>
            <a:r>
              <a:rPr lang="en-US" dirty="0"/>
              <a:t>’s output is </a:t>
            </a:r>
            <a:r>
              <a:rPr lang="en-US" b="1" dirty="0">
                <a:solidFill>
                  <a:srgbClr val="C00000"/>
                </a:solidFill>
              </a:rPr>
              <a:t>categorical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C00000"/>
                </a:solidFill>
              </a:rPr>
              <a:t>numeric</a:t>
            </a:r>
            <a:r>
              <a:rPr lang="en-US" dirty="0"/>
              <a:t>, the Laplace mechanism does not apply, but the exponential mechanism can be used instead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The exponential mechanism releases a differentially private version of F, by </a:t>
            </a:r>
            <a:r>
              <a:rPr lang="en-US" b="1" dirty="0">
                <a:solidFill>
                  <a:srgbClr val="C00000"/>
                </a:solidFill>
              </a:rPr>
              <a:t>sampling </a:t>
            </a:r>
            <a:r>
              <a:rPr lang="en-US" dirty="0"/>
              <a:t>from F’s output domain Ω.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2D019-5C0C-494B-BA56-5DD4D69557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758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Exponential Mechanism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534400" cy="4800599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The sampling probability for each </a:t>
            </a:r>
            <a:r>
              <a:rPr lang="en-US" i="1" dirty="0"/>
              <a:t>ω</a:t>
            </a:r>
            <a:r>
              <a:rPr lang="en-US" dirty="0"/>
              <a:t> ∈ Ω is determined based on a user-specified </a:t>
            </a:r>
            <a:r>
              <a:rPr lang="en-US" b="1" dirty="0">
                <a:solidFill>
                  <a:srgbClr val="C00000"/>
                </a:solidFill>
              </a:rPr>
              <a:t>score function </a:t>
            </a:r>
            <a:r>
              <a:rPr lang="en-US" b="1" i="1" dirty="0">
                <a:solidFill>
                  <a:srgbClr val="C00000"/>
                </a:solidFill>
              </a:rPr>
              <a:t>u</a:t>
            </a:r>
            <a:r>
              <a:rPr lang="en-US" dirty="0"/>
              <a:t>, which takes as input any dataset </a:t>
            </a:r>
            <a:r>
              <a:rPr lang="en-US" i="1" dirty="0"/>
              <a:t>D</a:t>
            </a:r>
            <a:r>
              <a:rPr lang="en-US" dirty="0"/>
              <a:t> and any element </a:t>
            </a:r>
            <a:r>
              <a:rPr lang="en-US" i="1" dirty="0"/>
              <a:t>ω</a:t>
            </a:r>
            <a:r>
              <a:rPr lang="en-US" dirty="0"/>
              <a:t> ∈ Ω, and outputs a  </a:t>
            </a:r>
            <a:r>
              <a:rPr lang="en-US" dirty="0">
                <a:solidFill>
                  <a:srgbClr val="C00000"/>
                </a:solidFill>
              </a:rPr>
              <a:t>numeric score </a:t>
            </a:r>
            <a:r>
              <a:rPr lang="en-US" i="1" dirty="0">
                <a:solidFill>
                  <a:srgbClr val="C00000"/>
                </a:solidFill>
              </a:rPr>
              <a:t>u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i="1" dirty="0">
                <a:solidFill>
                  <a:srgbClr val="C00000"/>
                </a:solidFill>
              </a:rPr>
              <a:t>D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i="1" dirty="0">
                <a:solidFill>
                  <a:srgbClr val="C00000"/>
                </a:solidFill>
              </a:rPr>
              <a:t>ω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that measures the </a:t>
            </a:r>
            <a:r>
              <a:rPr lang="en-US" b="1" dirty="0"/>
              <a:t>quality of ω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r>
              <a:rPr lang="en-US" dirty="0"/>
              <a:t>A larger score indicates that </a:t>
            </a:r>
            <a:r>
              <a:rPr lang="en-US" i="1" dirty="0"/>
              <a:t>ω</a:t>
            </a:r>
            <a:r>
              <a:rPr lang="en-US" dirty="0"/>
              <a:t> is a better output with respect to </a:t>
            </a:r>
            <a:r>
              <a:rPr lang="en-US" i="1" dirty="0"/>
              <a:t>D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2D019-5C0C-494B-BA56-5DD4D69557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035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zh-CN" dirty="0"/>
              <a:t>Exponential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75506" y="1340768"/>
                <a:ext cx="8229600" cy="4525963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Given a dataset </a:t>
                </a:r>
                <a:r>
                  <a:rPr lang="en-US" altLang="zh-CN" i="1" dirty="0">
                    <a:solidFill>
                      <a:schemeClr val="tx1"/>
                    </a:solidFill>
                  </a:rPr>
                  <a:t>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the exponential mechanism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samples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</a:rPr>
                  <a:t>ω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∈ Ω with a probability proportional to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sz="4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The exponential mechanism achieves ε-differential privacy if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Sensitivity of the Utility Score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||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||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</m:func>
                    </m:oMath>
                  </m:oMathPara>
                </a14:m>
                <a:endParaRPr lang="en-US" altLang="zh-CN" i="1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06" y="1340768"/>
                <a:ext cx="8229600" cy="4525963"/>
              </a:xfrm>
              <a:blipFill>
                <a:blip r:embed="rId2"/>
                <a:stretch>
                  <a:fillRect l="-1704" t="-1887" r="-1333" b="-20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56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Exponential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consists of a number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, output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 with the larger count</a:t>
                </a:r>
              </a:p>
              <a:p>
                <a:pPr lvl="1"/>
                <a:r>
                  <a:rPr lang="en-US" altLang="zh-CN" dirty="0">
                    <a:ea typeface="Cambria Math" panose="02040503050406030204" pitchFamily="18" charset="0"/>
                  </a:rPr>
                  <a:t>Set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Sensitivity: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Adding or removing an A or a B will bring the utility function value a change at most 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 r="-1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8FDB8ADE-444E-4ADC-AD72-0DFFA099F539}"/>
              </a:ext>
            </a:extLst>
          </p:cNvPr>
          <p:cNvSpPr txBox="1"/>
          <p:nvPr/>
        </p:nvSpPr>
        <p:spPr>
          <a:xfrm>
            <a:off x="5796136" y="2996952"/>
            <a:ext cx="307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Which quality function is better?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60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Exponential Mechanism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consists of a number of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, output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 with the larger count. Let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dirty="0"/>
                  <a:t>, so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>
                    <a:ea typeface="Cambria Math" panose="02040503050406030204" pitchFamily="18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𝑐𝑜𝑢𝑛𝑡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887" r="-17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211960" y="1148532"/>
                <a:ext cx="3243388" cy="72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exp</m:t>
                    </m:r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⁡(</m:t>
                    </m:r>
                    <m:f>
                      <m:fPr>
                        <m:ctrlP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CN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altLang="zh-C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den>
                    </m:f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  <a:ea typeface="宋体" charset="-122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148532"/>
                <a:ext cx="3243388" cy="720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D5985A-B7B8-4B64-81AA-BD7725D3511D}"/>
                  </a:ext>
                </a:extLst>
              </p:cNvPr>
              <p:cNvSpPr txBox="1"/>
              <p:nvPr/>
            </p:nvSpPr>
            <p:spPr>
              <a:xfrm>
                <a:off x="7668344" y="1224039"/>
                <a:ext cx="1296144" cy="678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≥ 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C33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D5985A-B7B8-4B64-81AA-BD7725D35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1224039"/>
                <a:ext cx="1296144" cy="6785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054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4625" y="553703"/>
            <a:ext cx="5508702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448">
              <a:spcBef>
                <a:spcPts val="88"/>
              </a:spcBef>
            </a:pPr>
            <a:r>
              <a:rPr lang="en-US" spc="-4" dirty="0"/>
              <a:t>Recap: </a:t>
            </a:r>
            <a:r>
              <a:rPr spc="-4" dirty="0"/>
              <a:t>HISTOGRAM</a:t>
            </a:r>
            <a:r>
              <a:rPr spc="-79" dirty="0"/>
              <a:t> </a:t>
            </a:r>
            <a:r>
              <a:rPr spc="-4" dirty="0"/>
              <a:t>query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3" y="1441076"/>
            <a:ext cx="7665863" cy="43227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Suppose neighbors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D U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{x},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U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{y}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release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histogram</a:t>
            </a:r>
            <a:r>
              <a:rPr kumimoji="0" sz="32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query?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3200" b="0" i="0" u="none" strike="noStrike" kern="1200" cap="none" spc="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Sensi</a:t>
            </a:r>
            <a:r>
              <a:rPr kumimoji="0" lang="en-US" sz="3200" b="0" i="0" u="none" strike="noStrike" kern="1200" cap="none" spc="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3200" b="0" i="0" u="none" strike="noStrike" kern="1200" cap="none" spc="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vity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32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46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  <a:tab pos="3836538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noise drawn</a:t>
            </a:r>
            <a:r>
              <a:rPr kumimoji="0" sz="32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Lap(2/ε)	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each</a:t>
            </a:r>
            <a:r>
              <a:rPr kumimoji="0" sz="32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301" y="461899"/>
            <a:ext cx="43268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000000"/>
                </a:solidFill>
              </a:rPr>
              <a:t>Why</a:t>
            </a:r>
            <a:r>
              <a:rPr sz="4400" spc="-5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Composition?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7261"/>
            <a:ext cx="7115175" cy="4406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082164" lvl="0" indent="-3429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Reasoning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about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complex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hard.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Helps software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design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756285" marR="5080" lvl="0" indent="-287020" algn="l" defTabSz="914400" rtl="0" eaLnBrk="1" fontAlgn="auto" latinLnBrk="0" hangingPunct="1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building blocks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proven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private,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would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easy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reason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about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a 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complex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 built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entirely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these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building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blocks.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06796" y="2499991"/>
            <a:ext cx="2950463" cy="140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Private</a:t>
            </a:r>
            <a:r>
              <a:rPr lang="en-US" dirty="0"/>
              <a:t> Data Release</a:t>
            </a:r>
          </a:p>
        </p:txBody>
      </p:sp>
      <p:pic>
        <p:nvPicPr>
          <p:cNvPr id="4" name="Picture 2" descr="C:\Users\Administrator\Dropbox\NTU\Research\Projects\Bayesian Network\Presentations\Databas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05842"/>
            <a:ext cx="1242442" cy="12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2681" y="4081027"/>
                <a:ext cx="16561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sensitive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database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𝐷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1" y="4081027"/>
                <a:ext cx="1656184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405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箭头 11"/>
          <p:cNvSpPr/>
          <p:nvPr/>
        </p:nvSpPr>
        <p:spPr>
          <a:xfrm rot="19799470">
            <a:off x="6244569" y="2524567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505744" y="4710856"/>
            <a:ext cx="1541312" cy="1476424"/>
            <a:chOff x="6861968" y="4710856"/>
            <a:chExt cx="1541312" cy="1476424"/>
          </a:xfrm>
        </p:grpSpPr>
        <p:sp>
          <p:nvSpPr>
            <p:cNvPr id="15" name="TextBox 14"/>
            <p:cNvSpPr txBox="1"/>
            <p:nvPr/>
          </p:nvSpPr>
          <p:spPr>
            <a:xfrm>
              <a:off x="6861968" y="5725615"/>
              <a:ext cx="154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adversary</a:t>
              </a:r>
            </a:p>
          </p:txBody>
        </p:sp>
        <p:pic>
          <p:nvPicPr>
            <p:cNvPr id="16" name="Picture 2" descr="http://iconbug.com/data/be/256/4a6b77ae99a98d0d3a0a68a6b549130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902" y="4710856"/>
              <a:ext cx="948024" cy="94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右箭头 21"/>
          <p:cNvSpPr/>
          <p:nvPr/>
        </p:nvSpPr>
        <p:spPr>
          <a:xfrm rot="1800530" flipV="1">
            <a:off x="6243571" y="4239284"/>
            <a:ext cx="1407252" cy="26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右箭头 22"/>
          <p:cNvSpPr/>
          <p:nvPr/>
        </p:nvSpPr>
        <p:spPr>
          <a:xfrm rot="12600530" flipV="1">
            <a:off x="6187985" y="4641375"/>
            <a:ext cx="1407252" cy="2673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14280" y="4081027"/>
                <a:ext cx="1800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synthetic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database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𝐷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∗</m:t>
                        </m:r>
                      </m:sup>
                    </m:sSup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280" y="4081027"/>
                <a:ext cx="1800200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3390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C:\Users\Administrator\Dropbox\NTU\Research\Projects\Bayesian Network\Presentations\Database_1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15" y="2805842"/>
            <a:ext cx="1242442" cy="12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组合 28"/>
          <p:cNvGrpSpPr/>
          <p:nvPr/>
        </p:nvGrpSpPr>
        <p:grpSpPr>
          <a:xfrm>
            <a:off x="7448308" y="1513928"/>
            <a:ext cx="1656184" cy="1400484"/>
            <a:chOff x="683516" y="1617635"/>
            <a:chExt cx="1656184" cy="1400484"/>
          </a:xfrm>
        </p:grpSpPr>
        <p:pic>
          <p:nvPicPr>
            <p:cNvPr id="30" name="Picture 6" descr="C:\Users\jzhang027\Dropbox\NTU\Research\MSRA Fellowship\interview\compan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617635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83516" y="2556454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company</a:t>
              </a:r>
            </a:p>
          </p:txBody>
        </p:sp>
      </p:grpSp>
      <p:cxnSp>
        <p:nvCxnSpPr>
          <p:cNvPr id="33" name="直接箭头连接符 32"/>
          <p:cNvCxnSpPr/>
          <p:nvPr/>
        </p:nvCxnSpPr>
        <p:spPr>
          <a:xfrm>
            <a:off x="1896298" y="3068960"/>
            <a:ext cx="2747710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5458" y="2554986"/>
            <a:ext cx="240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similar properties</a:t>
            </a: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905136" y="3717032"/>
            <a:ext cx="2738872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99731" y="3774587"/>
            <a:ext cx="270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accurate inference</a:t>
            </a:r>
          </a:p>
        </p:txBody>
      </p:sp>
      <p:pic>
        <p:nvPicPr>
          <p:cNvPr id="1026" name="Picture 2" descr="https://cdn1.iconfinder.com/data/icons/musthave/256/Dele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08" y="3454565"/>
            <a:ext cx="787152" cy="7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547665" y="5310116"/>
            <a:ext cx="4896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can we design such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private data release algorithm?</a:t>
            </a:r>
          </a:p>
        </p:txBody>
      </p:sp>
    </p:spTree>
    <p:extLst>
      <p:ext uri="{BB962C8B-B14F-4D97-AF65-F5344CB8AC3E}">
        <p14:creationId xmlns:p14="http://schemas.microsoft.com/office/powerpoint/2010/main" val="41801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7" grpId="0"/>
      <p:bldP spid="35" grpId="0"/>
      <p:bldP spid="37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0810" y="564007"/>
            <a:ext cx="3803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0000"/>
                </a:solidFill>
              </a:rPr>
              <a:t>Composition</a:t>
            </a:r>
            <a:r>
              <a:rPr sz="3200" spc="-4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theorems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00664" y="2316724"/>
            <a:ext cx="3465545" cy="2609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644" y="5314899"/>
            <a:ext cx="29508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Sequential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composition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∑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–differential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047" y="2316724"/>
            <a:ext cx="3485236" cy="2754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6322" y="5314899"/>
            <a:ext cx="33731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42227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composition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max(ε</a:t>
            </a:r>
            <a:r>
              <a:rPr kumimoji="0" sz="2400" b="0" i="0" u="none" strike="noStrike" kern="1200" cap="none" spc="-1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)–differential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3564" y="461899"/>
            <a:ext cx="54336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Sequential</a:t>
            </a:r>
            <a:r>
              <a:rPr sz="4400" spc="-6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Composition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10613"/>
            <a:ext cx="7924800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lvl="0" indent="-342900" algn="just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56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M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M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...,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775" b="0" i="1" u="none" strike="noStrike" kern="1200" cap="none" spc="0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algorithms 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 a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private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database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such 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M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satisfies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-differential 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privacy,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55600" marR="848994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then the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combination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their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outputs satisfies 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ε-differential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28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ε=ε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+...+ε</a:t>
            </a:r>
            <a:r>
              <a:rPr kumimoji="0" sz="2775" b="0" i="1" u="none" strike="noStrike" kern="1200" cap="none" spc="-7" normalizeH="0" baseline="-2102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endParaRPr kumimoji="0" sz="2775" b="0" i="0" u="none" strike="noStrike" kern="1200" cap="none" spc="0" normalizeH="0" baseline="-2102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3897" y="461899"/>
            <a:ext cx="46958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000000"/>
                </a:solidFill>
              </a:rPr>
              <a:t>Parallel</a:t>
            </a:r>
            <a:r>
              <a:rPr sz="4400" spc="-5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Composition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261"/>
            <a:ext cx="8049895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7950" lvl="0" indent="-3429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150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M</a:t>
            </a:r>
            <a:r>
              <a:rPr kumimoji="0" sz="3150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..., </a:t>
            </a:r>
            <a:r>
              <a:rPr kumimoji="0" sz="32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150" b="0" i="1" u="none" strike="noStrike" kern="1200" cap="none" spc="15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algorithms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disjoint databases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150" b="0" i="1" u="none" strike="noStrike" kern="1200" cap="none" spc="-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150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…,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150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such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 M</a:t>
            </a:r>
            <a:r>
              <a:rPr kumimoji="0" sz="3150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satisfies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</a:t>
            </a:r>
            <a:r>
              <a:rPr kumimoji="0" sz="3150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-differential</a:t>
            </a:r>
            <a:r>
              <a:rPr kumimoji="0" sz="32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privacy,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556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then the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combination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their outputs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satisfies 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ε-differential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ε=</a:t>
            </a:r>
            <a:r>
              <a:rPr kumimoji="0" sz="32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max{ε</a:t>
            </a:r>
            <a:r>
              <a:rPr kumimoji="0" sz="3150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,...,ε</a:t>
            </a:r>
            <a:r>
              <a:rPr kumimoji="0" sz="3150" b="0" i="1" u="none" strike="noStrike" kern="1200" cap="none" spc="0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}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357" y="461899"/>
            <a:ext cx="34150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>
                <a:solidFill>
                  <a:srgbClr val="000000"/>
                </a:solidFill>
              </a:rPr>
              <a:t>Postprocessing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261"/>
            <a:ext cx="7412990" cy="24910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If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150" b="0" i="1" u="none" strike="noStrike" kern="1200" cap="none" spc="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 ε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differentially private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algorithm 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accesses a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private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database</a:t>
            </a:r>
            <a:r>
              <a:rPr kumimoji="0" sz="32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D,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55600" marR="56515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outputting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150" b="0" i="1" u="none" strike="noStrike" kern="1200" cap="none" spc="-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(M</a:t>
            </a:r>
            <a:r>
              <a:rPr kumimoji="0" sz="3150" b="0" i="1" u="none" strike="noStrike" kern="1200" cap="none" spc="-7" normalizeH="0" baseline="-2116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(D))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also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satisfies </a:t>
            </a:r>
            <a:r>
              <a:rPr kumimoji="0" sz="32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ε-  </a:t>
            </a:r>
            <a:r>
              <a:rPr kumimoji="0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privacy.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8626" y="461899"/>
            <a:ext cx="71469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Case Study: </a:t>
            </a:r>
            <a:r>
              <a:rPr sz="4400" spc="5" dirty="0">
                <a:solidFill>
                  <a:srgbClr val="000000"/>
                </a:solidFill>
              </a:rPr>
              <a:t>K-means</a:t>
            </a:r>
            <a:r>
              <a:rPr sz="4400" spc="-50" dirty="0">
                <a:solidFill>
                  <a:srgbClr val="000000"/>
                </a:solidFill>
              </a:rPr>
              <a:t> </a:t>
            </a:r>
            <a:r>
              <a:rPr sz="4400" spc="-10" dirty="0">
                <a:solidFill>
                  <a:srgbClr val="000000"/>
                </a:solidFill>
              </a:rPr>
              <a:t>Clustering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532014" y="1819072"/>
            <a:ext cx="7883582" cy="4202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3080" y="461899"/>
            <a:ext cx="40373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K-means</a:t>
            </a:r>
            <a:r>
              <a:rPr sz="4400" spc="-55" dirty="0">
                <a:solidFill>
                  <a:srgbClr val="000000"/>
                </a:solidFill>
              </a:rPr>
              <a:t> </a:t>
            </a:r>
            <a:r>
              <a:rPr sz="4400" spc="-15" dirty="0">
                <a:solidFill>
                  <a:srgbClr val="000000"/>
                </a:solidFill>
              </a:rPr>
              <a:t>Problem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13661"/>
            <a:ext cx="78765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Partition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of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points x</a:t>
            </a:r>
            <a:r>
              <a:rPr kumimoji="0" sz="2400" b="0" i="0" u="none" strike="noStrike" kern="1200" cap="none" spc="-1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…,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x</a:t>
            </a:r>
            <a:r>
              <a:rPr kumimoji="0" sz="24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into </a:t>
            </a:r>
            <a:r>
              <a:rPr kumimoji="0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S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…, S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such that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distance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minimized: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8410" y="3415971"/>
            <a:ext cx="311785" cy="485775"/>
          </a:xfrm>
          <a:custGeom>
            <a:avLst/>
            <a:gdLst/>
            <a:ahLst/>
            <a:cxnLst/>
            <a:rect l="l" t="t" r="r" b="b"/>
            <a:pathLst>
              <a:path w="311785" h="485775">
                <a:moveTo>
                  <a:pt x="304806" y="0"/>
                </a:moveTo>
                <a:lnTo>
                  <a:pt x="4699" y="0"/>
                </a:lnTo>
                <a:lnTo>
                  <a:pt x="4699" y="11445"/>
                </a:lnTo>
                <a:lnTo>
                  <a:pt x="173358" y="237534"/>
                </a:lnTo>
                <a:lnTo>
                  <a:pt x="0" y="474115"/>
                </a:lnTo>
                <a:lnTo>
                  <a:pt x="0" y="485561"/>
                </a:lnTo>
                <a:lnTo>
                  <a:pt x="304806" y="485561"/>
                </a:lnTo>
                <a:lnTo>
                  <a:pt x="307455" y="450270"/>
                </a:lnTo>
                <a:lnTo>
                  <a:pt x="42799" y="450270"/>
                </a:lnTo>
                <a:lnTo>
                  <a:pt x="202950" y="231811"/>
                </a:lnTo>
                <a:lnTo>
                  <a:pt x="202950" y="217504"/>
                </a:lnTo>
                <a:lnTo>
                  <a:pt x="54230" y="15260"/>
                </a:lnTo>
                <a:lnTo>
                  <a:pt x="304806" y="15260"/>
                </a:lnTo>
                <a:lnTo>
                  <a:pt x="304806" y="0"/>
                </a:lnTo>
                <a:close/>
              </a:path>
              <a:path w="311785" h="485775">
                <a:moveTo>
                  <a:pt x="311537" y="395891"/>
                </a:moveTo>
                <a:lnTo>
                  <a:pt x="292486" y="395891"/>
                </a:lnTo>
                <a:lnTo>
                  <a:pt x="289988" y="411466"/>
                </a:lnTo>
                <a:lnTo>
                  <a:pt x="286978" y="423915"/>
                </a:lnTo>
                <a:lnTo>
                  <a:pt x="283610" y="433323"/>
                </a:lnTo>
                <a:lnTo>
                  <a:pt x="280040" y="439778"/>
                </a:lnTo>
                <a:lnTo>
                  <a:pt x="274325" y="446455"/>
                </a:lnTo>
                <a:lnTo>
                  <a:pt x="267721" y="450270"/>
                </a:lnTo>
                <a:lnTo>
                  <a:pt x="307455" y="450270"/>
                </a:lnTo>
                <a:lnTo>
                  <a:pt x="311537" y="395891"/>
                </a:lnTo>
                <a:close/>
              </a:path>
              <a:path w="311785" h="485775">
                <a:moveTo>
                  <a:pt x="304806" y="15260"/>
                </a:moveTo>
                <a:lnTo>
                  <a:pt x="250576" y="15260"/>
                </a:lnTo>
                <a:lnTo>
                  <a:pt x="258602" y="16304"/>
                </a:lnTo>
                <a:lnTo>
                  <a:pt x="265546" y="19314"/>
                </a:lnTo>
                <a:lnTo>
                  <a:pt x="286303" y="59766"/>
                </a:lnTo>
                <a:lnTo>
                  <a:pt x="287660" y="72501"/>
                </a:lnTo>
                <a:lnTo>
                  <a:pt x="304806" y="72501"/>
                </a:lnTo>
                <a:lnTo>
                  <a:pt x="304806" y="1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3300" y="3415971"/>
            <a:ext cx="310515" cy="485775"/>
          </a:xfrm>
          <a:custGeom>
            <a:avLst/>
            <a:gdLst/>
            <a:ahLst/>
            <a:cxnLst/>
            <a:rect l="l" t="t" r="r" b="b"/>
            <a:pathLst>
              <a:path w="310514" h="485775">
                <a:moveTo>
                  <a:pt x="303917" y="0"/>
                </a:moveTo>
                <a:lnTo>
                  <a:pt x="4826" y="0"/>
                </a:lnTo>
                <a:lnTo>
                  <a:pt x="4826" y="11445"/>
                </a:lnTo>
                <a:lnTo>
                  <a:pt x="173358" y="237534"/>
                </a:lnTo>
                <a:lnTo>
                  <a:pt x="0" y="474115"/>
                </a:lnTo>
                <a:lnTo>
                  <a:pt x="0" y="485561"/>
                </a:lnTo>
                <a:lnTo>
                  <a:pt x="304806" y="485561"/>
                </a:lnTo>
                <a:lnTo>
                  <a:pt x="307055" y="450270"/>
                </a:lnTo>
                <a:lnTo>
                  <a:pt x="42926" y="450270"/>
                </a:lnTo>
                <a:lnTo>
                  <a:pt x="201934" y="231811"/>
                </a:lnTo>
                <a:lnTo>
                  <a:pt x="201934" y="217504"/>
                </a:lnTo>
                <a:lnTo>
                  <a:pt x="54357" y="15260"/>
                </a:lnTo>
                <a:lnTo>
                  <a:pt x="303917" y="15260"/>
                </a:lnTo>
                <a:lnTo>
                  <a:pt x="303917" y="0"/>
                </a:lnTo>
                <a:close/>
              </a:path>
              <a:path w="310514" h="485775">
                <a:moveTo>
                  <a:pt x="310521" y="395891"/>
                </a:moveTo>
                <a:lnTo>
                  <a:pt x="292486" y="395891"/>
                </a:lnTo>
                <a:lnTo>
                  <a:pt x="289599" y="411466"/>
                </a:lnTo>
                <a:lnTo>
                  <a:pt x="286533" y="423915"/>
                </a:lnTo>
                <a:lnTo>
                  <a:pt x="283110" y="433323"/>
                </a:lnTo>
                <a:lnTo>
                  <a:pt x="279151" y="439778"/>
                </a:lnTo>
                <a:lnTo>
                  <a:pt x="274325" y="446455"/>
                </a:lnTo>
                <a:lnTo>
                  <a:pt x="267721" y="450270"/>
                </a:lnTo>
                <a:lnTo>
                  <a:pt x="307055" y="450270"/>
                </a:lnTo>
                <a:lnTo>
                  <a:pt x="310521" y="395891"/>
                </a:lnTo>
                <a:close/>
              </a:path>
              <a:path w="310514" h="485775">
                <a:moveTo>
                  <a:pt x="303917" y="15260"/>
                </a:moveTo>
                <a:lnTo>
                  <a:pt x="249559" y="15260"/>
                </a:lnTo>
                <a:lnTo>
                  <a:pt x="258174" y="16304"/>
                </a:lnTo>
                <a:lnTo>
                  <a:pt x="265419" y="19314"/>
                </a:lnTo>
                <a:lnTo>
                  <a:pt x="285874" y="59766"/>
                </a:lnTo>
                <a:lnTo>
                  <a:pt x="287660" y="72501"/>
                </a:lnTo>
                <a:lnTo>
                  <a:pt x="303917" y="72501"/>
                </a:lnTo>
                <a:lnTo>
                  <a:pt x="303917" y="1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95396" y="3505641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7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50641" y="3505641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7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98268" y="3611526"/>
            <a:ext cx="183772" cy="206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3134" y="3659228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3" y="0"/>
                </a:lnTo>
              </a:path>
            </a:pathLst>
          </a:custGeom>
          <a:ln w="17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2628" y="3613434"/>
            <a:ext cx="194440" cy="17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71840" y="3505641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7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27086" y="3505641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0"/>
                </a:moveTo>
                <a:lnTo>
                  <a:pt x="0" y="30717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77506" y="3746991"/>
            <a:ext cx="75312" cy="11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77506" y="3454123"/>
            <a:ext cx="75312" cy="112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90433" y="3961634"/>
            <a:ext cx="174374" cy="1707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1478" y="3948281"/>
            <a:ext cx="84710" cy="1020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7144" y="3935882"/>
            <a:ext cx="92457" cy="1163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9542" y="3993110"/>
            <a:ext cx="39370" cy="109220"/>
          </a:xfrm>
          <a:custGeom>
            <a:avLst/>
            <a:gdLst/>
            <a:ahLst/>
            <a:cxnLst/>
            <a:rect l="l" t="t" r="r" b="b"/>
            <a:pathLst>
              <a:path w="39370" h="109220">
                <a:moveTo>
                  <a:pt x="35306" y="0"/>
                </a:moveTo>
                <a:lnTo>
                  <a:pt x="19177" y="0"/>
                </a:lnTo>
                <a:lnTo>
                  <a:pt x="15367" y="16227"/>
                </a:lnTo>
                <a:lnTo>
                  <a:pt x="31496" y="16227"/>
                </a:lnTo>
                <a:lnTo>
                  <a:pt x="35306" y="0"/>
                </a:lnTo>
                <a:close/>
              </a:path>
              <a:path w="39370" h="109220">
                <a:moveTo>
                  <a:pt x="27686" y="30534"/>
                </a:moveTo>
                <a:lnTo>
                  <a:pt x="21971" y="30534"/>
                </a:lnTo>
                <a:lnTo>
                  <a:pt x="1016" y="31488"/>
                </a:lnTo>
                <a:lnTo>
                  <a:pt x="0" y="37210"/>
                </a:lnTo>
                <a:lnTo>
                  <a:pt x="5715" y="37210"/>
                </a:lnTo>
                <a:lnTo>
                  <a:pt x="6731" y="38164"/>
                </a:lnTo>
                <a:lnTo>
                  <a:pt x="8636" y="39118"/>
                </a:lnTo>
                <a:lnTo>
                  <a:pt x="9652" y="40072"/>
                </a:lnTo>
                <a:lnTo>
                  <a:pt x="9652" y="44841"/>
                </a:lnTo>
                <a:lnTo>
                  <a:pt x="8636" y="45795"/>
                </a:lnTo>
                <a:lnTo>
                  <a:pt x="8636" y="49610"/>
                </a:lnTo>
                <a:lnTo>
                  <a:pt x="7747" y="52471"/>
                </a:lnTo>
                <a:lnTo>
                  <a:pt x="1905" y="78237"/>
                </a:lnTo>
                <a:lnTo>
                  <a:pt x="1016" y="84913"/>
                </a:lnTo>
                <a:lnTo>
                  <a:pt x="0" y="90636"/>
                </a:lnTo>
                <a:lnTo>
                  <a:pt x="0" y="99220"/>
                </a:lnTo>
                <a:lnTo>
                  <a:pt x="1016" y="102082"/>
                </a:lnTo>
                <a:lnTo>
                  <a:pt x="3810" y="104943"/>
                </a:lnTo>
                <a:lnTo>
                  <a:pt x="5715" y="107805"/>
                </a:lnTo>
                <a:lnTo>
                  <a:pt x="9652" y="108758"/>
                </a:lnTo>
                <a:lnTo>
                  <a:pt x="18161" y="108758"/>
                </a:lnTo>
                <a:lnTo>
                  <a:pt x="35357" y="98266"/>
                </a:lnTo>
                <a:lnTo>
                  <a:pt x="16256" y="98266"/>
                </a:lnTo>
                <a:lnTo>
                  <a:pt x="15367" y="96359"/>
                </a:lnTo>
                <a:lnTo>
                  <a:pt x="15367" y="88728"/>
                </a:lnTo>
                <a:lnTo>
                  <a:pt x="16256" y="86821"/>
                </a:lnTo>
                <a:lnTo>
                  <a:pt x="16256" y="83959"/>
                </a:lnTo>
                <a:lnTo>
                  <a:pt x="17272" y="81098"/>
                </a:lnTo>
                <a:lnTo>
                  <a:pt x="27686" y="30534"/>
                </a:lnTo>
                <a:close/>
              </a:path>
              <a:path w="39370" h="109220">
                <a:moveTo>
                  <a:pt x="33401" y="88728"/>
                </a:moveTo>
                <a:lnTo>
                  <a:pt x="30607" y="91590"/>
                </a:lnTo>
                <a:lnTo>
                  <a:pt x="28702" y="94451"/>
                </a:lnTo>
                <a:lnTo>
                  <a:pt x="25781" y="96359"/>
                </a:lnTo>
                <a:lnTo>
                  <a:pt x="21971" y="98266"/>
                </a:lnTo>
                <a:lnTo>
                  <a:pt x="35357" y="98266"/>
                </a:lnTo>
                <a:lnTo>
                  <a:pt x="39116" y="94451"/>
                </a:lnTo>
                <a:lnTo>
                  <a:pt x="33401" y="88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28427" y="3231849"/>
            <a:ext cx="92457" cy="1202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35969" y="3927298"/>
            <a:ext cx="43180" cy="124460"/>
          </a:xfrm>
          <a:custGeom>
            <a:avLst/>
            <a:gdLst/>
            <a:ahLst/>
            <a:cxnLst/>
            <a:rect l="l" t="t" r="r" b="b"/>
            <a:pathLst>
              <a:path w="43179" h="124460">
                <a:moveTo>
                  <a:pt x="39116" y="0"/>
                </a:moveTo>
                <a:lnTo>
                  <a:pt x="21971" y="0"/>
                </a:lnTo>
                <a:lnTo>
                  <a:pt x="18161" y="19076"/>
                </a:lnTo>
                <a:lnTo>
                  <a:pt x="35306" y="19076"/>
                </a:lnTo>
                <a:lnTo>
                  <a:pt x="39116" y="0"/>
                </a:lnTo>
                <a:close/>
              </a:path>
              <a:path w="43179" h="124460">
                <a:moveTo>
                  <a:pt x="31496" y="35290"/>
                </a:moveTo>
                <a:lnTo>
                  <a:pt x="26670" y="35290"/>
                </a:lnTo>
                <a:lnTo>
                  <a:pt x="1905" y="36244"/>
                </a:lnTo>
                <a:lnTo>
                  <a:pt x="1016" y="41967"/>
                </a:lnTo>
                <a:lnTo>
                  <a:pt x="4826" y="41967"/>
                </a:lnTo>
                <a:lnTo>
                  <a:pt x="10541" y="44828"/>
                </a:lnTo>
                <a:lnTo>
                  <a:pt x="10541" y="53412"/>
                </a:lnTo>
                <a:lnTo>
                  <a:pt x="9525" y="57228"/>
                </a:lnTo>
                <a:lnTo>
                  <a:pt x="9525" y="60089"/>
                </a:lnTo>
                <a:lnTo>
                  <a:pt x="8636" y="62950"/>
                </a:lnTo>
                <a:lnTo>
                  <a:pt x="7620" y="66778"/>
                </a:lnTo>
                <a:lnTo>
                  <a:pt x="6731" y="70594"/>
                </a:lnTo>
                <a:lnTo>
                  <a:pt x="6731" y="74409"/>
                </a:lnTo>
                <a:lnTo>
                  <a:pt x="5715" y="77270"/>
                </a:lnTo>
                <a:lnTo>
                  <a:pt x="4826" y="81085"/>
                </a:lnTo>
                <a:lnTo>
                  <a:pt x="3810" y="84901"/>
                </a:lnTo>
                <a:lnTo>
                  <a:pt x="2921" y="88716"/>
                </a:lnTo>
                <a:lnTo>
                  <a:pt x="1905" y="91577"/>
                </a:lnTo>
                <a:lnTo>
                  <a:pt x="1905" y="95392"/>
                </a:lnTo>
                <a:lnTo>
                  <a:pt x="1016" y="98254"/>
                </a:lnTo>
                <a:lnTo>
                  <a:pt x="0" y="101115"/>
                </a:lnTo>
                <a:lnTo>
                  <a:pt x="0" y="112561"/>
                </a:lnTo>
                <a:lnTo>
                  <a:pt x="1016" y="114468"/>
                </a:lnTo>
                <a:lnTo>
                  <a:pt x="1016" y="116376"/>
                </a:lnTo>
                <a:lnTo>
                  <a:pt x="2921" y="118284"/>
                </a:lnTo>
                <a:lnTo>
                  <a:pt x="3810" y="119237"/>
                </a:lnTo>
                <a:lnTo>
                  <a:pt x="4826" y="121145"/>
                </a:lnTo>
                <a:lnTo>
                  <a:pt x="8636" y="123053"/>
                </a:lnTo>
                <a:lnTo>
                  <a:pt x="9525" y="124006"/>
                </a:lnTo>
                <a:lnTo>
                  <a:pt x="19050" y="124006"/>
                </a:lnTo>
                <a:lnTo>
                  <a:pt x="20955" y="123053"/>
                </a:lnTo>
                <a:lnTo>
                  <a:pt x="22860" y="123053"/>
                </a:lnTo>
                <a:lnTo>
                  <a:pt x="24765" y="122099"/>
                </a:lnTo>
                <a:lnTo>
                  <a:pt x="27686" y="120191"/>
                </a:lnTo>
                <a:lnTo>
                  <a:pt x="29591" y="119237"/>
                </a:lnTo>
                <a:lnTo>
                  <a:pt x="31496" y="117330"/>
                </a:lnTo>
                <a:lnTo>
                  <a:pt x="34290" y="115422"/>
                </a:lnTo>
                <a:lnTo>
                  <a:pt x="37211" y="113515"/>
                </a:lnTo>
                <a:lnTo>
                  <a:pt x="37846" y="112561"/>
                </a:lnTo>
                <a:lnTo>
                  <a:pt x="20066" y="112561"/>
                </a:lnTo>
                <a:lnTo>
                  <a:pt x="18161" y="111607"/>
                </a:lnTo>
                <a:lnTo>
                  <a:pt x="17145" y="110653"/>
                </a:lnTo>
                <a:lnTo>
                  <a:pt x="16256" y="109699"/>
                </a:lnTo>
                <a:lnTo>
                  <a:pt x="16256" y="101115"/>
                </a:lnTo>
                <a:lnTo>
                  <a:pt x="17145" y="99208"/>
                </a:lnTo>
                <a:lnTo>
                  <a:pt x="17145" y="96346"/>
                </a:lnTo>
                <a:lnTo>
                  <a:pt x="18161" y="92531"/>
                </a:lnTo>
                <a:lnTo>
                  <a:pt x="31496" y="35290"/>
                </a:lnTo>
                <a:close/>
              </a:path>
              <a:path w="43179" h="124460">
                <a:moveTo>
                  <a:pt x="36195" y="102069"/>
                </a:moveTo>
                <a:lnTo>
                  <a:pt x="35306" y="103977"/>
                </a:lnTo>
                <a:lnTo>
                  <a:pt x="33401" y="104930"/>
                </a:lnTo>
                <a:lnTo>
                  <a:pt x="31496" y="106838"/>
                </a:lnTo>
                <a:lnTo>
                  <a:pt x="30480" y="107792"/>
                </a:lnTo>
                <a:lnTo>
                  <a:pt x="29591" y="108746"/>
                </a:lnTo>
                <a:lnTo>
                  <a:pt x="27686" y="109699"/>
                </a:lnTo>
                <a:lnTo>
                  <a:pt x="26670" y="110653"/>
                </a:lnTo>
                <a:lnTo>
                  <a:pt x="25781" y="111607"/>
                </a:lnTo>
                <a:lnTo>
                  <a:pt x="24765" y="111607"/>
                </a:lnTo>
                <a:lnTo>
                  <a:pt x="23876" y="112561"/>
                </a:lnTo>
                <a:lnTo>
                  <a:pt x="37846" y="112561"/>
                </a:lnTo>
                <a:lnTo>
                  <a:pt x="39116" y="110653"/>
                </a:lnTo>
                <a:lnTo>
                  <a:pt x="42926" y="107792"/>
                </a:lnTo>
                <a:lnTo>
                  <a:pt x="36195" y="102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06582" y="3980710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51" y="0"/>
                </a:lnTo>
              </a:path>
            </a:pathLst>
          </a:custGeom>
          <a:ln w="133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06582" y="4017922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99951" y="0"/>
                </a:lnTo>
              </a:path>
            </a:pathLst>
          </a:custGeom>
          <a:ln w="133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41840" y="3938743"/>
            <a:ext cx="73280" cy="111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00828" y="3834384"/>
            <a:ext cx="3176016" cy="1645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47690" y="3857878"/>
            <a:ext cx="3081909" cy="15523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47690" y="3857878"/>
            <a:ext cx="3082290" cy="1552575"/>
          </a:xfrm>
          <a:custGeom>
            <a:avLst/>
            <a:gdLst/>
            <a:ahLst/>
            <a:cxnLst/>
            <a:rect l="l" t="t" r="r" b="b"/>
            <a:pathLst>
              <a:path w="3082290" h="1552575">
                <a:moveTo>
                  <a:pt x="643509" y="714121"/>
                </a:moveTo>
                <a:lnTo>
                  <a:pt x="1049909" y="714121"/>
                </a:lnTo>
                <a:lnTo>
                  <a:pt x="0" y="0"/>
                </a:lnTo>
                <a:lnTo>
                  <a:pt x="1659509" y="714121"/>
                </a:lnTo>
                <a:lnTo>
                  <a:pt x="3081909" y="714121"/>
                </a:lnTo>
                <a:lnTo>
                  <a:pt x="3081909" y="853821"/>
                </a:lnTo>
                <a:lnTo>
                  <a:pt x="3081909" y="1063371"/>
                </a:lnTo>
                <a:lnTo>
                  <a:pt x="3081909" y="1552321"/>
                </a:lnTo>
                <a:lnTo>
                  <a:pt x="1659509" y="1552321"/>
                </a:lnTo>
                <a:lnTo>
                  <a:pt x="1049909" y="1552321"/>
                </a:lnTo>
                <a:lnTo>
                  <a:pt x="643509" y="1552321"/>
                </a:lnTo>
                <a:lnTo>
                  <a:pt x="643509" y="1063371"/>
                </a:lnTo>
                <a:lnTo>
                  <a:pt x="643509" y="853821"/>
                </a:lnTo>
                <a:lnTo>
                  <a:pt x="643509" y="714121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90335" y="4826889"/>
            <a:ext cx="2040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Mean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1800" b="0" i="0" u="none" strike="noStrike" kern="1200" cap="none" spc="7" normalizeH="0" baseline="-20833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endParaRPr kumimoji="0" sz="18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392" y="461899"/>
            <a:ext cx="4377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K-means</a:t>
            </a:r>
            <a:r>
              <a:rPr sz="4400" spc="-80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Algorithm</a:t>
            </a:r>
            <a:endParaRPr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276BBA-FDAB-4FC6-BF41-5326AF60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5" y="2204864"/>
            <a:ext cx="8809309" cy="362146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FB2442-FCF4-4D98-A3DE-FD6B3B3C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6"/>
            <a:ext cx="3019048" cy="34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95DCD-D334-4D88-BFA4-8D84B8CF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38" y="38096"/>
            <a:ext cx="3009524" cy="33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E8D6-3198-4539-B11B-5DFF81561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952" y="38096"/>
            <a:ext cx="3000000" cy="33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D6DCD-D3B2-4399-A517-2E810D728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8" y="3429000"/>
            <a:ext cx="3000000" cy="33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A933D-F381-4FE1-9584-9B69DAE41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476" y="3438523"/>
            <a:ext cx="3019048" cy="3361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7839D-97E8-4EF1-8EB4-828845A3E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952" y="3467524"/>
            <a:ext cx="298095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7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61899"/>
            <a:ext cx="84486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dirty="0">
                <a:solidFill>
                  <a:srgbClr val="000000"/>
                </a:solidFill>
              </a:rPr>
              <a:t>Differentially Private </a:t>
            </a:r>
            <a:r>
              <a:rPr sz="4000" dirty="0">
                <a:solidFill>
                  <a:srgbClr val="000000"/>
                </a:solidFill>
              </a:rPr>
              <a:t>K-means</a:t>
            </a:r>
            <a:r>
              <a:rPr sz="4000" spc="-80" dirty="0">
                <a:solidFill>
                  <a:srgbClr val="000000"/>
                </a:solidFill>
              </a:rPr>
              <a:t> </a:t>
            </a:r>
            <a:r>
              <a:rPr sz="4000" spc="-5" dirty="0">
                <a:solidFill>
                  <a:srgbClr val="000000"/>
                </a:solidFill>
              </a:rPr>
              <a:t>Algorithm</a:t>
            </a:r>
            <a:endParaRPr sz="40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951255D-52D6-451D-BF2F-04E375CFFB01}"/>
              </a:ext>
            </a:extLst>
          </p:cNvPr>
          <p:cNvSpPr txBox="1"/>
          <p:nvPr/>
        </p:nvSpPr>
        <p:spPr>
          <a:xfrm>
            <a:off x="533400" y="2608326"/>
            <a:ext cx="8343900" cy="274113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91440" marR="66421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Goal: output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</a:t>
            </a:r>
          </a:p>
          <a:p>
            <a:pPr marL="91440" marR="66421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48640" marR="664210" lvl="0" indent="-4572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4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size 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2400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guarantee</a:t>
            </a:r>
          </a:p>
          <a:p>
            <a:pPr marL="548640" marR="664210" lvl="0" indent="-4572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4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48640" marR="664210" lvl="0" indent="-4572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noisy sums of points in each cluster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differential</a:t>
            </a:r>
            <a:r>
              <a:rPr kumimoji="0" lang="en-US" sz="24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guarantee</a:t>
            </a:r>
          </a:p>
          <a:p>
            <a:pPr marL="548640" marR="664210" lvl="0" indent="-4572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467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4407" y="425610"/>
            <a:ext cx="645242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249">
              <a:spcBef>
                <a:spcPts val="88"/>
              </a:spcBef>
            </a:pPr>
            <a:r>
              <a:rPr spc="93" dirty="0"/>
              <a:t>Diﬀeren</a:t>
            </a:r>
            <a:r>
              <a:rPr lang="en-US" spc="93" dirty="0"/>
              <a:t>ti</a:t>
            </a:r>
            <a:r>
              <a:rPr spc="93" dirty="0"/>
              <a:t>ally </a:t>
            </a:r>
            <a:r>
              <a:rPr dirty="0"/>
              <a:t>Private</a:t>
            </a:r>
            <a:r>
              <a:rPr spc="-137" dirty="0"/>
              <a:t> </a:t>
            </a:r>
            <a:r>
              <a:rPr spc="-4" dirty="0"/>
              <a:t>K</a:t>
            </a:r>
            <a:r>
              <a:rPr lang="en-US" spc="-4" dirty="0"/>
              <a:t>-</a:t>
            </a:r>
            <a:r>
              <a:rPr spc="-4" dirty="0"/>
              <a:t>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5" y="1441076"/>
            <a:ext cx="7963460" cy="146500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lvl="0" indent="-302575" algn="l" defTabSz="806867" rtl="0" eaLnBrk="1" fontAlgn="auto" latinLnBrk="0" hangingPunct="1">
              <a:lnSpc>
                <a:spcPts val="2471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Suppose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ﬁx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number of 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11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budget of </a:t>
            </a:r>
            <a:r>
              <a:rPr kumimoji="0" sz="2118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 /</a:t>
            </a:r>
            <a:r>
              <a:rPr kumimoji="0" sz="2118" b="1" i="1" u="none" strike="noStrike" kern="1200" cap="none" spc="-15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1" i="1" u="none" strike="noStrike" kern="1200" cap="none" spc="-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211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0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(given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of</a:t>
            </a:r>
            <a:r>
              <a:rPr kumimoji="0" sz="2118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centers):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2404" y="3178168"/>
            <a:ext cx="46106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Noisily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size of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118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2403" y="3827930"/>
            <a:ext cx="522082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noisy sums of points in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118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2431" y="4466665"/>
            <a:ext cx="50348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3. Recompute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new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clusters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based on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and</a:t>
            </a:r>
            <a:r>
              <a:rPr kumimoji="0" sz="2118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</a:t>
            </a:r>
          </a:p>
        </p:txBody>
      </p:sp>
      <p:sp>
        <p:nvSpPr>
          <p:cNvPr id="7" name="object 7"/>
          <p:cNvSpPr/>
          <p:nvPr/>
        </p:nvSpPr>
        <p:spPr>
          <a:xfrm>
            <a:off x="6479038" y="3069596"/>
            <a:ext cx="2105075" cy="627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1824" y="3092824"/>
            <a:ext cx="2017058" cy="537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1822" y="3092824"/>
            <a:ext cx="2016499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447139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4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Sensi</a:t>
            </a:r>
            <a:r>
              <a:rPr kumimoji="0" lang="en-US" sz="1588" b="0" i="0" u="none" strike="noStrike" kern="1200" cap="none" spc="4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1588" b="0" i="0" u="none" strike="noStrike" kern="1200" cap="none" spc="4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vity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588" b="0" i="0" u="none" strike="noStrike" kern="120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5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79038" y="4481538"/>
            <a:ext cx="2105075" cy="759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1824" y="4504765"/>
            <a:ext cx="2017058" cy="67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1822" y="4504765"/>
            <a:ext cx="2016499" cy="595939"/>
          </a:xfrm>
          <a:prstGeom prst="rect">
            <a:avLst/>
          </a:prstGeom>
          <a:ln w="9520">
            <a:solidFill>
              <a:srgbClr val="A8C366"/>
            </a:solidFill>
          </a:ln>
        </p:spPr>
        <p:txBody>
          <a:bodyPr vert="horz" wrap="square" lIns="0" tIns="107576" rIns="0" bIns="0" rtlCol="0">
            <a:spAutoFit/>
          </a:bodyPr>
          <a:lstStyle/>
          <a:p>
            <a:pPr marL="93574" marR="84609" lvl="0" indent="301454" algn="l" defTabSz="806867" rtl="0" eaLnBrk="1" fontAlgn="auto" latinLnBrk="0" hangingPunct="1">
              <a:lnSpc>
                <a:spcPts val="1853"/>
              </a:lnSpc>
              <a:spcBef>
                <a:spcPts val="84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Postprocessing  </a:t>
            </a: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(no impact on</a:t>
            </a:r>
            <a:r>
              <a:rPr kumimoji="0" sz="1588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privacy)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60773-4B78-44DE-949B-B7459EBA5E85}"/>
              </a:ext>
            </a:extLst>
          </p:cNvPr>
          <p:cNvGrpSpPr/>
          <p:nvPr/>
        </p:nvGrpSpPr>
        <p:grpSpPr>
          <a:xfrm>
            <a:off x="6479416" y="3711631"/>
            <a:ext cx="2648031" cy="881789"/>
            <a:chOff x="7190509" y="4239490"/>
            <a:chExt cx="2385752" cy="881789"/>
          </a:xfrm>
        </p:grpSpPr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675FC538-9238-445E-AA17-613055F5523B}"/>
                </a:ext>
              </a:extLst>
            </p:cNvPr>
            <p:cNvSpPr/>
            <p:nvPr/>
          </p:nvSpPr>
          <p:spPr>
            <a:xfrm>
              <a:off x="7190509" y="4239490"/>
              <a:ext cx="2385752" cy="7107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28251CEB-CE2E-4119-BE09-CF86AC3EF6BA}"/>
                </a:ext>
              </a:extLst>
            </p:cNvPr>
            <p:cNvSpPr/>
            <p:nvPr/>
          </p:nvSpPr>
          <p:spPr>
            <a:xfrm>
              <a:off x="7435732" y="4247803"/>
              <a:ext cx="1895302" cy="7024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12">
              <a:extLst>
                <a:ext uri="{FF2B5EF4-FFF2-40B4-BE49-F238E27FC236}">
                  <a16:creationId xmlns:a16="http://schemas.microsoft.com/office/drawing/2014/main" id="{44C0CE09-E743-42A5-8598-7B1EE9A15EEA}"/>
                </a:ext>
              </a:extLst>
            </p:cNvPr>
            <p:cNvSpPr/>
            <p:nvPr/>
          </p:nvSpPr>
          <p:spPr>
            <a:xfrm>
              <a:off x="7239000" y="4267200"/>
              <a:ext cx="2285999" cy="609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4E6C436E-3F05-45AA-9B12-D76CA4DDF0DE}"/>
                </a:ext>
              </a:extLst>
            </p:cNvPr>
            <p:cNvSpPr txBox="1"/>
            <p:nvPr/>
          </p:nvSpPr>
          <p:spPr>
            <a:xfrm>
              <a:off x="7238998" y="4267200"/>
              <a:ext cx="2285365" cy="854079"/>
            </a:xfrm>
            <a:prstGeom prst="rect">
              <a:avLst/>
            </a:prstGeom>
            <a:ln w="9520">
              <a:solidFill>
                <a:srgbClr val="5B92C7"/>
              </a:solidFill>
            </a:ln>
          </p:spPr>
          <p:txBody>
            <a:bodyPr vert="horz" wrap="square" lIns="0" tIns="45719" rIns="0" bIns="0" rtlCol="0">
              <a:spAutoFit/>
            </a:bodyPr>
            <a:lstStyle/>
            <a:p>
              <a:pPr marL="367030" marR="259715" lvl="0" indent="-96520" algn="l" defTabSz="914400" rtl="0" eaLnBrk="1" fontAlgn="auto" latinLnBrk="0" hangingPunct="1">
                <a:lnSpc>
                  <a:spcPts val="2100"/>
                </a:lnSpc>
                <a:spcBef>
                  <a:spcPts val="35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5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Sensi</a:t>
              </a:r>
              <a:r>
                <a:rPr kumimoji="0" lang="en-US" sz="1800" b="0" i="0" u="none" strike="noStrike" kern="1200" cap="none" spc="5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ti</a:t>
              </a:r>
              <a:r>
                <a:rPr kumimoji="0" sz="1800" b="0" i="0" u="none" strike="noStrike" kern="1200" cap="none" spc="5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vity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=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size</a:t>
              </a:r>
              <a:r>
                <a:rPr kumimoji="0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of  domain </a:t>
              </a:r>
              <a:r>
                <a: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=</a:t>
              </a:r>
              <a:r>
                <a:rPr kumimoji="0" sz="1800" b="0" i="0" u="none" strike="noStrike" kern="1200" cap="none" spc="-4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|dom|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Privacy Preserving Deep Learning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F3300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2D019-5C0C-494B-BA56-5DD4D69557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5" y="2060848"/>
            <a:ext cx="8248947" cy="3096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3728" y="5877272"/>
            <a:ext cx="489654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altLang="zh-CN" sz="2400" dirty="0"/>
              <a:t>Privacy issue in deep neural network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492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8121" y="553703"/>
            <a:ext cx="6576813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249">
              <a:spcBef>
                <a:spcPts val="88"/>
              </a:spcBef>
            </a:pPr>
            <a:r>
              <a:rPr spc="93" dirty="0"/>
              <a:t>Diﬀeren</a:t>
            </a:r>
            <a:r>
              <a:rPr lang="en-US" spc="93" dirty="0"/>
              <a:t>ti</a:t>
            </a:r>
            <a:r>
              <a:rPr spc="93" dirty="0"/>
              <a:t>ally </a:t>
            </a:r>
            <a:r>
              <a:rPr dirty="0"/>
              <a:t>Private</a:t>
            </a:r>
            <a:r>
              <a:rPr spc="-137" dirty="0"/>
              <a:t> </a:t>
            </a:r>
            <a:r>
              <a:rPr spc="-4" dirty="0"/>
              <a:t>Kmeans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5" y="1441076"/>
            <a:ext cx="5972735" cy="146500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lvl="0" indent="-302575" algn="l" defTabSz="806867" rtl="0" eaLnBrk="1" fontAlgn="auto" latinLnBrk="0" hangingPunct="1">
              <a:lnSpc>
                <a:spcPts val="2471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Suppose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ﬁx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number of 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T 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budget of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 /</a:t>
            </a:r>
            <a:r>
              <a:rPr kumimoji="0" sz="2118" b="0" i="0" u="none" strike="noStrike" kern="1200" cap="none" spc="-1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T)</a:t>
            </a:r>
            <a:endParaRPr kumimoji="0" sz="211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0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(given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of</a:t>
            </a:r>
            <a:r>
              <a:rPr kumimoji="0" sz="2118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centers):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2404" y="3178168"/>
            <a:ext cx="46106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Noisily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size of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118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431" y="4466665"/>
            <a:ext cx="50348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3. Recompute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new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clusters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based on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and</a:t>
            </a:r>
            <a:r>
              <a:rPr kumimoji="0" sz="2118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</a:t>
            </a:r>
          </a:p>
        </p:txBody>
      </p:sp>
      <p:sp>
        <p:nvSpPr>
          <p:cNvPr id="6" name="object 6"/>
          <p:cNvSpPr/>
          <p:nvPr/>
        </p:nvSpPr>
        <p:spPr>
          <a:xfrm>
            <a:off x="6141638" y="3069596"/>
            <a:ext cx="1364265" cy="627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5647" y="3092824"/>
            <a:ext cx="1277470" cy="537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646" y="3092824"/>
            <a:ext cx="1276910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333393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S(q)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588" b="0" i="0" u="none" strike="noStrike" kern="1200" cap="none" spc="-2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2404" y="3861700"/>
            <a:ext cx="4567873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77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 </a:t>
            </a:r>
            <a:r>
              <a:rPr kumimoji="0" sz="3177" b="0" i="0" u="none" strike="noStrike" kern="1200" cap="none" spc="-6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noisy sums of points in </a:t>
            </a:r>
            <a:r>
              <a:rPr kumimoji="0" sz="3177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3177" b="0" i="0" u="none" strike="noStrike" kern="1200" cap="none" spc="-106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r>
              <a:rPr kumimoji="0" sz="1588" b="0" i="0" u="none" strike="noStrike" kern="1200" cap="none" spc="-7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S(</a:t>
            </a:r>
            <a:endParaRPr kumimoji="0" sz="158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41638" y="4481538"/>
            <a:ext cx="1364265" cy="627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85647" y="4504765"/>
            <a:ext cx="1277470" cy="537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5646" y="4504765"/>
            <a:ext cx="1276910" cy="393725"/>
          </a:xfrm>
          <a:prstGeom prst="rect">
            <a:avLst/>
          </a:prstGeom>
          <a:ln w="9520">
            <a:solidFill>
              <a:srgbClr val="A8C366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333393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S(q)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r>
              <a:rPr kumimoji="0" sz="1588" b="0" i="0" u="none" strike="noStrike" kern="1200" cap="none" spc="-2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89273" y="3069596"/>
            <a:ext cx="825160" cy="627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2059" y="3092824"/>
            <a:ext cx="739587" cy="537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32057" y="3092824"/>
            <a:ext cx="739588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141202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 /</a:t>
            </a:r>
            <a:r>
              <a:rPr kumimoji="0" sz="1588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2T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89273" y="3740726"/>
            <a:ext cx="825160" cy="6271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32059" y="3765177"/>
            <a:ext cx="739587" cy="537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2057" y="3765177"/>
            <a:ext cx="739588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141202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 /</a:t>
            </a:r>
            <a:r>
              <a:rPr kumimoji="0" sz="1588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2T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89273" y="4481538"/>
            <a:ext cx="825160" cy="627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32059" y="4504765"/>
            <a:ext cx="739587" cy="5378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32057" y="4504765"/>
            <a:ext cx="739588" cy="393725"/>
          </a:xfrm>
          <a:prstGeom prst="rect">
            <a:avLst/>
          </a:prstGeom>
          <a:ln w="9520">
            <a:solidFill>
              <a:srgbClr val="A8C366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4483" marR="0" lvl="0" indent="0" algn="ctr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794C9C-8696-4CC0-9CD2-04FBA7C3B6B8}"/>
              </a:ext>
            </a:extLst>
          </p:cNvPr>
          <p:cNvGrpSpPr/>
          <p:nvPr/>
        </p:nvGrpSpPr>
        <p:grpSpPr>
          <a:xfrm>
            <a:off x="5783064" y="3787493"/>
            <a:ext cx="1680053" cy="518824"/>
            <a:chOff x="10363200" y="6248400"/>
            <a:chExt cx="2043893" cy="609599"/>
          </a:xfrm>
        </p:grpSpPr>
        <p:sp>
          <p:nvSpPr>
            <p:cNvPr id="26" name="object 10">
              <a:extLst>
                <a:ext uri="{FF2B5EF4-FFF2-40B4-BE49-F238E27FC236}">
                  <a16:creationId xmlns:a16="http://schemas.microsoft.com/office/drawing/2014/main" id="{D80541F2-9A9B-42E1-A9AC-CB1687A322AA}"/>
                </a:ext>
              </a:extLst>
            </p:cNvPr>
            <p:cNvSpPr/>
            <p:nvPr/>
          </p:nvSpPr>
          <p:spPr>
            <a:xfrm>
              <a:off x="10363200" y="6248400"/>
              <a:ext cx="2043893" cy="6095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A9C24F-6485-4AA9-AAD3-D81BEDFE79C1}"/>
                </a:ext>
              </a:extLst>
            </p:cNvPr>
            <p:cNvSpPr/>
            <p:nvPr/>
          </p:nvSpPr>
          <p:spPr>
            <a:xfrm>
              <a:off x="10363200" y="6368533"/>
              <a:ext cx="1982842" cy="3616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clusterS(q) = |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8121" y="553703"/>
            <a:ext cx="5928553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249">
              <a:spcBef>
                <a:spcPts val="88"/>
              </a:spcBef>
            </a:pPr>
            <a:r>
              <a:rPr spc="93" dirty="0"/>
              <a:t>Diﬀeren</a:t>
            </a:r>
            <a:r>
              <a:rPr lang="en-US" spc="93" dirty="0"/>
              <a:t>ti</a:t>
            </a:r>
            <a:r>
              <a:rPr spc="93" dirty="0"/>
              <a:t>ally </a:t>
            </a:r>
            <a:r>
              <a:rPr dirty="0"/>
              <a:t>Private</a:t>
            </a:r>
            <a:r>
              <a:rPr spc="-137" dirty="0"/>
              <a:t> </a:t>
            </a:r>
            <a:r>
              <a:rPr spc="-4" dirty="0"/>
              <a:t>Kmeans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065" y="1441076"/>
            <a:ext cx="5506010" cy="146500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lvl="0" indent="-302575" algn="l" defTabSz="806867" rtl="0" eaLnBrk="1" fontAlgn="auto" latinLnBrk="0" hangingPunct="1">
              <a:lnSpc>
                <a:spcPts val="2471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Suppose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ﬁx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number of 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T 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itera'on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uses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privacy budget of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ε /</a:t>
            </a:r>
            <a:r>
              <a:rPr kumimoji="0" sz="2118" b="0" i="0" u="none" strike="noStrike" kern="1200" cap="none" spc="-1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T)</a:t>
            </a:r>
            <a:endParaRPr kumimoji="0" sz="211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304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781" marR="0" lvl="0" indent="-302575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13221" algn="l"/>
                <a:tab pos="313781" algn="l"/>
              </a:tabLst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each 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itera</a:t>
            </a:r>
            <a:r>
              <a:rPr kumimoji="0" lang="en-US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</a:t>
            </a:r>
            <a:r>
              <a:rPr kumimoji="0" sz="2118" b="0" i="0" u="none" strike="noStrike" kern="1200" cap="none" spc="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(given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set of</a:t>
            </a:r>
            <a:r>
              <a:rPr kumimoji="0" sz="2118" b="0" i="0" u="none" strike="noStrike" kern="1200" cap="none" spc="-12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centers):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2404" y="3178168"/>
            <a:ext cx="46106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Noisily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the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size of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118" b="0" i="0" u="none" strike="noStrike" kern="1200" cap="none" spc="-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2403" y="3827930"/>
            <a:ext cx="522082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 noisy sums of points in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118" b="0" i="0" u="none" strike="noStrike" kern="1200" cap="none" spc="-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</a:t>
            </a:r>
            <a:endParaRPr kumimoji="0" sz="211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2431" y="4466665"/>
            <a:ext cx="50348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806867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3. Recompute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new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clusters </a:t>
            </a:r>
            <a:r>
              <a:rPr kumimoji="0" sz="2118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based on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 and</a:t>
            </a:r>
            <a:r>
              <a:rPr kumimoji="0" sz="2118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11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2.</a:t>
            </a:r>
          </a:p>
        </p:txBody>
      </p:sp>
      <p:sp>
        <p:nvSpPr>
          <p:cNvPr id="7" name="object 7"/>
          <p:cNvSpPr/>
          <p:nvPr/>
        </p:nvSpPr>
        <p:spPr>
          <a:xfrm>
            <a:off x="6479037" y="3069596"/>
            <a:ext cx="2035396" cy="627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21824" y="3092824"/>
            <a:ext cx="1949823" cy="537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1822" y="3092824"/>
            <a:ext cx="1949263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422484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Laplace(2T/ε)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9037" y="3740726"/>
            <a:ext cx="2035396" cy="627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21824" y="3765177"/>
            <a:ext cx="1949823" cy="537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21822" y="3765177"/>
            <a:ext cx="1949263" cy="393725"/>
          </a:xfrm>
          <a:prstGeom prst="rect">
            <a:avLst/>
          </a:prstGeom>
          <a:ln w="9520">
            <a:solidFill>
              <a:srgbClr val="5B92C7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97495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Laplace(2T |dom|</a:t>
            </a:r>
            <a:r>
              <a:rPr kumimoji="0" sz="1588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/ε)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79037" y="4481538"/>
            <a:ext cx="2035396" cy="627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21824" y="4504765"/>
            <a:ext cx="1949823" cy="537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068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1822" y="4504765"/>
            <a:ext cx="1949263" cy="393725"/>
          </a:xfrm>
          <a:prstGeom prst="rect">
            <a:avLst/>
          </a:prstGeom>
          <a:ln w="9520">
            <a:solidFill>
              <a:srgbClr val="A8C366"/>
            </a:solidFill>
          </a:ln>
        </p:spPr>
        <p:txBody>
          <a:bodyPr vert="horz" wrap="square" lIns="0" tIns="147918" rIns="0" bIns="0" rtlCol="0">
            <a:spAutoFit/>
          </a:bodyPr>
          <a:lstStyle/>
          <a:p>
            <a:pPr marL="289127" marR="0" lvl="0" indent="0" algn="l" defTabSz="806867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88" b="0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</a:t>
            </a:r>
            <a:r>
              <a:rPr kumimoji="0" sz="1588" b="0" i="0" u="none" strike="noStrike" kern="1200" cap="none" spc="-1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5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exactly</a:t>
            </a:r>
            <a:endParaRPr kumimoji="0" sz="15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(Graph) Privacy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24745"/>
            <a:ext cx="8884096" cy="41764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social network data, privacy can be 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Identity disclosure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 identity of an individual who is associated with a node is revealed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Link disclosure: </a:t>
            </a:r>
          </a:p>
          <a:p>
            <a:pPr lvl="2"/>
            <a:r>
              <a:rPr lang="en-US" dirty="0"/>
              <a:t>the sensitive relationship between individuals is disclosed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 Content disclosure</a:t>
            </a:r>
          </a:p>
          <a:p>
            <a:pPr lvl="2"/>
            <a:r>
              <a:rPr lang="en-US" dirty="0"/>
              <a:t>the sensitive data associated with each node or edge</a:t>
            </a:r>
          </a:p>
          <a:p>
            <a:pPr lvl="2"/>
            <a:r>
              <a:rPr lang="en-US" dirty="0"/>
              <a:t>e.g., age, political beliefs, </a:t>
            </a:r>
            <a:r>
              <a:rPr lang="en-US" dirty="0" err="1"/>
              <a:t>etc</a:t>
            </a:r>
            <a:r>
              <a:rPr lang="en-US" dirty="0"/>
              <a:t>, associated with a node, </a:t>
            </a:r>
          </a:p>
          <a:p>
            <a:pPr lvl="2"/>
            <a:r>
              <a:rPr lang="en-US" dirty="0"/>
              <a:t>properties such as the degree of a node, and general graph properties,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7839D-A323-47F3-909F-5484993996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6" name="图片 5" descr="应用程序&#10;&#10;中度可信度描述已自动生成">
            <a:extLst>
              <a:ext uri="{FF2B5EF4-FFF2-40B4-BE49-F238E27FC236}">
                <a16:creationId xmlns:a16="http://schemas.microsoft.com/office/drawing/2014/main" id="{7FAE8704-B774-4C4D-A240-56EBE7C57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95" y="4512543"/>
            <a:ext cx="3306805" cy="23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59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gROsvYJr9WlM1wRei0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6xg7Dt6H5Yz7z7DT3FG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DXY5xaURne6gJoWDgm0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BtRPCaIjobNfIzphGOR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mUTP9kjiP9IBlueIyK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stFmeZFbADCK7WVM1n0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w7eV3Yf65l1rspaM6k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ZAniMMJL3JzNWx8jWGW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JGtwBehFtG5s8EyLctmk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REtCENoVH5wIQHOgavt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IuptKbut6eYrOP3ZAuhy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VqNQWWiRQT1YWYca2dr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2pIhzqOomffMJobGx7WB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JpSYcbVZ7HUIyZGTeyaf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5pQS4Mpr36K1EGnYXJ7W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4dpdt8ZS4JTEZ268ovx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HUjiVgO3ixj5MFEzWj4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L2oWRBIriIJUwvUadJ4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lUgrtPzeZmtp9hUZodl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mR89EL5l9FQpGuGq7SR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q6mDfekQFA6KxoijaO8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zJAqiX5sYaQ0q1N1vR0j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iWWh8NI3U59CxC3PVnK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h0mnJPcxXhtguRpmTGS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TxXgw8ihDTNirDu1PiJV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QOtaYFWDyNEm2okRhz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PebplUxstGG8G9MlaCk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E4A5GY0a9CjBYfZzk25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GUHa4Vo8jrTPA6Ofdzri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O5axlBhiUfGFoGnvT5L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H9ETK5OwD1sC6C0wzNQ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9VI8RHFmxuKWn0TsQct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dLAKvmvXail30JaCd7Qh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R9fZD7XEx72tHWx6cjRz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SMneHn7yrNI37IUbHZb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Aj0ahdYmykbgTqvvJoZ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0V1Wiyq8TI2mgrCoimzh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isUkgadgIqnX8zZu7Pp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yrKHrIYTvM1UtVkn7Xk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iF9AlbcRmpT8DUszyJvh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We54aJHs4EAfMB75wL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8LQ0RNyeOUgm4dmg727F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2EGYrDYvMNeOse3jW8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2HWuJV9V0smEon833pS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THnLPpJTtpjhOmaO7AP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oT13JbwJyJILYBGNzM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uaqH871DqlPjSYRNl0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y5AbdqNgCBf0UJBmA3u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Ss6CO0dMam9JBk6XUBQ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3R47cZpEszDac84BBM3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Ra7ggC9TgYEEpfxHOdmv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6r8XTiZ36SNaZT0VJNv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vyJO4UYPuVYh4G8iJQUc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aDbSJvOQYWtWxGbyfln2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mHq0BQ1hpzXQZzFl9NZ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3wRDPQI7iQcqObivc0X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zPbYz0efPNzsEU8Y1bzh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EzKt2EAZdYPGW2rQgHT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QmxoneZL6N5saCe5YAE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DXY5xaURne6gJoWDgm0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2BtRPCaIjobNfIzphGOR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mUTP9kjiP9IBlueIyK9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stFmeZFbADCK7WVM1n0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w7eV3Yf65l1rspaM6k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ZAniMMJL3JzNWx8jWGW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JGtwBehFtG5s8EyLctmk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REtCENoVH5wIQHOgavt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TIuptKbut6eYrOP3ZAuh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VqNQWWiRQT1YWYca2dr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hJpSYcbVZ7HUIyZGTeyaf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5pQS4Mpr36K1EGnYXJ7W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4dpdt8ZS4JTEZ268ovx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HUjiVgO3ixj5MFEzWj4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L2oWRBIriIJUwvUadJ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llUgrtPzeZmtp9hUZodl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mR89EL5l9FQpGuGq7SR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q6mDfekQFA6KxoijaO8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zJAqiX5sYaQ0q1N1vR0j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giWWh8NI3U59CxC3PVnK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TxXgw8ihDTNirDu1PiJV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QOtaYFWDyNEm2okRhz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PebplUxstGG8G9MlaCk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E4A5GY0a9CjBYfZzk25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GUHa4Vo8jrTPA6Ofdzr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yBZkxJBNCN0cZvZL09X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O5axlBhiUfGFoGnvT5L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H9ETK5OwD1sC6C0wzNQ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9VI8RHFmxuKWn0TsQct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dLAKvmvXail30JaCd7Qh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R9fZD7XEx72tHWx6cjR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sAj0ahdYmykbgTqvvJoZ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gROsvYJr9WlM1wRei0f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2HWuJV9V0smEon833pS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vo4Ium2FZAvgeaSXL2Av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Y7C9JbeBmvHCbxp1qMTk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l98tW482U5y9yxXQxUeK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879Xa5DQyah1pW5lDQq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ZyBZkxJBNCN0cZvZL09X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l98tW482U5y9yxXQxUeK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1cXzmRPhqG21gPc4NxFz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DQWsNaB3icYR7VvmIgc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6xg7Dt6H5Yz7z7DT3FG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2pIhzqOomffMJobGx7WB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h0mnJPcxXhtguRpmTGS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SMneHn7yrNI37IUbHZb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isUkgadgIqnX8zZu7Pp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1cXzmRPhqG21gPc4NxFz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yrKHrIYTvM1UtVkn7Xkb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iF9AlbcRmpT8DUszyJvhO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We54aJHs4EAfMB75wL1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8LQ0RNyeOUgm4dmg727F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2EGYrDYvMNeOse3jW8e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THnLPpJTtpjhOmaO7APo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oT13JbwJyJILYBGNzM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uaqH871DqlPjSYRNl0I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y5AbdqNgCBf0UJBmA3u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nSs6CO0dMam9JBk6XUBQ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UDQWsNaB3icYR7VvmIgc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3R47cZpEszDac84BBM3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Ra7ggC9TgYEEpfxHOdmv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6r8XTiZ36SNaZT0VJNvz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vyJO4UYPuVYh4G8iJQUc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aDbSJvOQYWtWxGbyfln2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mHq0BQ1hpzXQZzFl9NZ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3wRDPQI7iQcqObivc0XF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mzPbYz0efPNzsEU8Y1bzh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EzKt2EAZdYPGW2rQgHT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QmxoneZL6N5saCe5YAEQ"/>
</p:tagLst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DBrumley201205 1">
      <a:dk1>
        <a:srgbClr val="000000"/>
      </a:dk1>
      <a:lt1>
        <a:srgbClr val="FFFFFF"/>
      </a:lt1>
      <a:dk2>
        <a:srgbClr val="990000"/>
      </a:dk2>
      <a:lt2>
        <a:srgbClr val="E3E1E1"/>
      </a:lt2>
      <a:accent1>
        <a:srgbClr val="990000"/>
      </a:accent1>
      <a:accent2>
        <a:srgbClr val="E47932"/>
      </a:accent2>
      <a:accent3>
        <a:srgbClr val="00709E"/>
      </a:accent3>
      <a:accent4>
        <a:srgbClr val="595A5A"/>
      </a:accent4>
      <a:accent5>
        <a:srgbClr val="009446"/>
      </a:accent5>
      <a:accent6>
        <a:srgbClr val="936241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28575" cap="rnd" cmpd="sng">
          <a:noFill/>
          <a:prstDash val="solid"/>
          <a:miter lim="800000"/>
        </a:ln>
        <a:effectLst/>
      </a:spPr>
      <a:bodyPr wrap="square" lIns="0" tIns="0" rIns="0" bIns="0" rtlCol="0" anchor="ctr" anchorCtr="1">
        <a:noAutofit/>
      </a:bodyPr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 cap="rnd" cmpd="sng">
          <a:solidFill>
            <a:schemeClr val="tx1"/>
          </a:solidFill>
          <a:miter lim="800000"/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 anchorCtr="0">
        <a:spAutoFit/>
      </a:bodyPr>
      <a:lstStyle>
        <a:defPPr>
          <a:defRPr sz="3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template">
  <a:themeElements>
    <a:clrScheme name="Custom 3">
      <a:dk1>
        <a:srgbClr val="000000"/>
      </a:dk1>
      <a:lt1>
        <a:srgbClr val="FFFFFE"/>
      </a:lt1>
      <a:dk2>
        <a:srgbClr val="990000"/>
      </a:dk2>
      <a:lt2>
        <a:srgbClr val="FFFFFE"/>
      </a:lt2>
      <a:accent1>
        <a:srgbClr val="A32D1F"/>
      </a:accent1>
      <a:accent2>
        <a:srgbClr val="E47932"/>
      </a:accent2>
      <a:accent3>
        <a:srgbClr val="A32D1F"/>
      </a:accent3>
      <a:accent4>
        <a:srgbClr val="595A5A"/>
      </a:accent4>
      <a:accent5>
        <a:srgbClr val="009446"/>
      </a:accent5>
      <a:accent6>
        <a:srgbClr val="936241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 wrap="square" rtlCol="0" anchor="ctr" anchorCtr="1">
        <a:noAutofit/>
      </a:bodyPr>
      <a:lstStyle>
        <a:defPPr algn="ctr">
          <a:defRPr sz="28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3896</Words>
  <Application>Microsoft Office PowerPoint</Application>
  <PresentationFormat>全屏显示(4:3)</PresentationFormat>
  <Paragraphs>1004</Paragraphs>
  <Slides>81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81</vt:i4>
      </vt:variant>
    </vt:vector>
  </HeadingPairs>
  <TitlesOfParts>
    <vt:vector size="111" baseType="lpstr">
      <vt:lpstr>等线</vt:lpstr>
      <vt:lpstr>Arial</vt:lpstr>
      <vt:lpstr>Calibri</vt:lpstr>
      <vt:lpstr>Cambria</vt:lpstr>
      <vt:lpstr>Cambria Math</vt:lpstr>
      <vt:lpstr>Constantia</vt:lpstr>
      <vt:lpstr>Franklin Gothic Book</vt:lpstr>
      <vt:lpstr>Garamond</vt:lpstr>
      <vt:lpstr>Georgia</vt:lpstr>
      <vt:lpstr>Tahoma</vt:lpstr>
      <vt:lpstr>Times New Roman</vt:lpstr>
      <vt:lpstr>Verdana</vt:lpstr>
      <vt:lpstr>Wingdings</vt:lpstr>
      <vt:lpstr>Wingdings 2</vt:lpstr>
      <vt:lpstr>Wingdings 3</vt:lpstr>
      <vt:lpstr>Office 主题</vt:lpstr>
      <vt:lpstr>template</vt:lpstr>
      <vt:lpstr>1_template</vt:lpstr>
      <vt:lpstr>Office Theme</vt:lpstr>
      <vt:lpstr>Office 主题​​</vt:lpstr>
      <vt:lpstr>2_Office Theme</vt:lpstr>
      <vt:lpstr>1_Office Theme</vt:lpstr>
      <vt:lpstr>3_Office Theme</vt:lpstr>
      <vt:lpstr>聚合</vt:lpstr>
      <vt:lpstr>4_Office Theme</vt:lpstr>
      <vt:lpstr>6_Office Theme</vt:lpstr>
      <vt:lpstr>5_Office Theme</vt:lpstr>
      <vt:lpstr>7_Office Theme</vt:lpstr>
      <vt:lpstr>8_Office Theme</vt:lpstr>
      <vt:lpstr>9_Office Theme</vt:lpstr>
      <vt:lpstr>Data Privacy </vt:lpstr>
      <vt:lpstr>Our world is increasingly data driven</vt:lpstr>
      <vt:lpstr>Learning Personal Data is invaluable</vt:lpstr>
      <vt:lpstr>Personal data is … well … personal!</vt:lpstr>
      <vt:lpstr>Statistical Database Privacy</vt:lpstr>
      <vt:lpstr>Data Release</vt:lpstr>
      <vt:lpstr>Private Data Release</vt:lpstr>
      <vt:lpstr>Privacy Preserving Deep Learning</vt:lpstr>
      <vt:lpstr>Network (Graph) Privacy</vt:lpstr>
      <vt:lpstr>Trading private aggregation over big IoT data</vt:lpstr>
      <vt:lpstr>Motivation: Data Privacy Protection</vt:lpstr>
      <vt:lpstr>Multiple Aspects Must be Balanced</vt:lpstr>
      <vt:lpstr>That’s fine … I am anonymous!</vt:lpstr>
      <vt:lpstr>Data Anonymization</vt:lpstr>
      <vt:lpstr>Data Anonymization </vt:lpstr>
      <vt:lpstr>GIC Incidence [Sweeny 2002]</vt:lpstr>
      <vt:lpstr>Overview</vt:lpstr>
      <vt:lpstr>Naïve Anonymization is susceptible to Linkage Attacks </vt:lpstr>
      <vt:lpstr>k-Anonymity</vt:lpstr>
      <vt:lpstr>Example 1: Generalization (Coarsening)</vt:lpstr>
      <vt:lpstr>PowerPoint 演示文稿</vt:lpstr>
      <vt:lpstr>Example 2: Micro-aggregation</vt:lpstr>
      <vt:lpstr>Does k-­‐Anonymity guarantee  suﬃcient privacy ?</vt:lpstr>
      <vt:lpstr>Adack 1: Homogeneity</vt:lpstr>
      <vt:lpstr>Adack 2: Background knowledge</vt:lpstr>
      <vt:lpstr>Adack 2: Background knowledge</vt:lpstr>
      <vt:lpstr>Example of k-Anonymity</vt:lpstr>
      <vt:lpstr>Attacks on k-Anonymity</vt:lpstr>
      <vt:lpstr>PowerPoint 演示文稿</vt:lpstr>
      <vt:lpstr>PowerPoint 演示文稿</vt:lpstr>
      <vt:lpstr>PowerPoint 演示文稿</vt:lpstr>
      <vt:lpstr>Differential Privacy</vt:lpstr>
      <vt:lpstr>PowerPoint 演示文稿</vt:lpstr>
      <vt:lpstr>PowerPoint 演示文稿</vt:lpstr>
      <vt:lpstr>Why all outputs?</vt:lpstr>
      <vt:lpstr>Should not be able to distinguish whether input  was D1 or D2 no matter what the output</vt:lpstr>
      <vt:lpstr>Privacy Parameter ε</vt:lpstr>
      <vt:lpstr>PowerPoint 演示文稿</vt:lpstr>
      <vt:lpstr>Randomized Response (a.k.a. local randomization)</vt:lpstr>
      <vt:lpstr>Diﬀerential Privacy Analysis</vt:lpstr>
      <vt:lpstr>Diﬀerential Privacy Analysis</vt:lpstr>
      <vt:lpstr>Diﬀerential Privacy Analysis</vt:lpstr>
      <vt:lpstr>Output Randomization</vt:lpstr>
      <vt:lpstr>PowerPoint 演示文稿</vt:lpstr>
      <vt:lpstr>PowerPoint 演示文稿</vt:lpstr>
      <vt:lpstr>PowerPoint 演示文稿</vt:lpstr>
      <vt:lpstr>How much noise for privacy?</vt:lpstr>
      <vt:lpstr>PowerPoint 演示文稿</vt:lpstr>
      <vt:lpstr>Laplace Mechanism</vt:lpstr>
      <vt:lpstr>Laplace Mechanism</vt:lpstr>
      <vt:lpstr>Laplace Mechanism</vt:lpstr>
      <vt:lpstr>Laplace Mechanism</vt:lpstr>
      <vt:lpstr>Laplace Mechanism</vt:lpstr>
      <vt:lpstr>PowerPoint 演示文稿</vt:lpstr>
      <vt:lpstr>PowerPoint 演示文稿</vt:lpstr>
      <vt:lpstr>PowerPoint 演示文稿</vt:lpstr>
      <vt:lpstr>PowerPoint 演示文稿</vt:lpstr>
      <vt:lpstr>Privacy of Laplace Mechanism</vt:lpstr>
      <vt:lpstr>Outline</vt:lpstr>
      <vt:lpstr>Limitations of output perturbation</vt:lpstr>
      <vt:lpstr>Example: Items for sale</vt:lpstr>
      <vt:lpstr>PowerPoint 演示文稿</vt:lpstr>
      <vt:lpstr>Exponential Mechanism</vt:lpstr>
      <vt:lpstr>Exponential Mechanism</vt:lpstr>
      <vt:lpstr>Exponential Mechanism</vt:lpstr>
      <vt:lpstr>Exponential Mechanism</vt:lpstr>
      <vt:lpstr>Exponential Mechanism</vt:lpstr>
      <vt:lpstr>Recap: HISTOGRAM query</vt:lpstr>
      <vt:lpstr>Why Composition?</vt:lpstr>
      <vt:lpstr>Composition theorems</vt:lpstr>
      <vt:lpstr>Sequential Composition</vt:lpstr>
      <vt:lpstr>Parallel Composition</vt:lpstr>
      <vt:lpstr>Postprocessing</vt:lpstr>
      <vt:lpstr>Case Study: K-means Clustering</vt:lpstr>
      <vt:lpstr>K-means Problem</vt:lpstr>
      <vt:lpstr>K-means Algorithm</vt:lpstr>
      <vt:lpstr>PowerPoint 演示文稿</vt:lpstr>
      <vt:lpstr>Differentially Private K-means Algorithm</vt:lpstr>
      <vt:lpstr>Diﬀerentially Private K-means</vt:lpstr>
      <vt:lpstr>Diﬀerentially Private Kmeans</vt:lpstr>
      <vt:lpstr>Diﬀerentially Private Kmeans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TonyCai</dc:creator>
  <cp:lastModifiedBy>Shouying Xu</cp:lastModifiedBy>
  <cp:revision>166</cp:revision>
  <dcterms:created xsi:type="dcterms:W3CDTF">2012-12-22T17:43:22Z</dcterms:created>
  <dcterms:modified xsi:type="dcterms:W3CDTF">2023-05-19T00:43:38Z</dcterms:modified>
</cp:coreProperties>
</file>